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68" r:id="rId4"/>
    <p:sldMasterId id="2147485060" r:id="rId5"/>
    <p:sldMasterId id="2147485072" r:id="rId6"/>
    <p:sldMasterId id="2147485075" r:id="rId7"/>
  </p:sldMasterIdLst>
  <p:notesMasterIdLst>
    <p:notesMasterId r:id="rId30"/>
  </p:notesMasterIdLst>
  <p:handoutMasterIdLst>
    <p:handoutMasterId r:id="rId31"/>
  </p:handoutMasterIdLst>
  <p:sldIdLst>
    <p:sldId id="311" r:id="rId8"/>
    <p:sldId id="453" r:id="rId9"/>
    <p:sldId id="517" r:id="rId10"/>
    <p:sldId id="527" r:id="rId11"/>
    <p:sldId id="565" r:id="rId12"/>
    <p:sldId id="464" r:id="rId13"/>
    <p:sldId id="501" r:id="rId14"/>
    <p:sldId id="502" r:id="rId15"/>
    <p:sldId id="503" r:id="rId16"/>
    <p:sldId id="506" r:id="rId17"/>
    <p:sldId id="505" r:id="rId18"/>
    <p:sldId id="504" r:id="rId19"/>
    <p:sldId id="521" r:id="rId20"/>
    <p:sldId id="546" r:id="rId21"/>
    <p:sldId id="545" r:id="rId22"/>
    <p:sldId id="532" r:id="rId23"/>
    <p:sldId id="534" r:id="rId24"/>
    <p:sldId id="525" r:id="rId25"/>
    <p:sldId id="339" r:id="rId26"/>
    <p:sldId id="563" r:id="rId27"/>
    <p:sldId id="499" r:id="rId28"/>
    <p:sldId id="303" r:id="rId29"/>
  </p:sldIdLst>
  <p:sldSz cx="12192000" cy="6858000"/>
  <p:notesSz cx="7010400" cy="9296400"/>
  <p:custDataLst>
    <p:tags r:id="rId32"/>
  </p:custDataLst>
  <p:defaultTextStyle>
    <a:defPPr>
      <a:defRPr lang="de-DE"/>
    </a:defPPr>
    <a:lvl1pPr algn="l" defTabSz="957263" rtl="0" eaLnBrk="0" fontAlgn="base" hangingPunct="0">
      <a:spcBef>
        <a:spcPct val="0"/>
      </a:spcBef>
      <a:spcAft>
        <a:spcPct val="0"/>
      </a:spcAft>
      <a:defRPr sz="1900" kern="1200">
        <a:solidFill>
          <a:schemeClr val="tx1"/>
        </a:solidFill>
        <a:latin typeface="Arial" pitchFamily="34" charset="0"/>
        <a:ea typeface="+mn-ea"/>
        <a:cs typeface="Arial" pitchFamily="34" charset="0"/>
      </a:defRPr>
    </a:lvl1pPr>
    <a:lvl2pPr marL="477838" indent="-20638" algn="l" defTabSz="957263" rtl="0" eaLnBrk="0" fontAlgn="base" hangingPunct="0">
      <a:spcBef>
        <a:spcPct val="0"/>
      </a:spcBef>
      <a:spcAft>
        <a:spcPct val="0"/>
      </a:spcAft>
      <a:defRPr sz="1900" kern="1200">
        <a:solidFill>
          <a:schemeClr val="tx1"/>
        </a:solidFill>
        <a:latin typeface="Arial" pitchFamily="34" charset="0"/>
        <a:ea typeface="+mn-ea"/>
        <a:cs typeface="Arial" pitchFamily="34" charset="0"/>
      </a:defRPr>
    </a:lvl2pPr>
    <a:lvl3pPr marL="957263" indent="-42863" algn="l" defTabSz="957263" rtl="0" eaLnBrk="0" fontAlgn="base" hangingPunct="0">
      <a:spcBef>
        <a:spcPct val="0"/>
      </a:spcBef>
      <a:spcAft>
        <a:spcPct val="0"/>
      </a:spcAft>
      <a:defRPr sz="1900" kern="1200">
        <a:solidFill>
          <a:schemeClr val="tx1"/>
        </a:solidFill>
        <a:latin typeface="Arial" pitchFamily="34" charset="0"/>
        <a:ea typeface="+mn-ea"/>
        <a:cs typeface="Arial" pitchFamily="34" charset="0"/>
      </a:defRPr>
    </a:lvl3pPr>
    <a:lvl4pPr marL="1435100" indent="-63500" algn="l" defTabSz="957263" rtl="0" eaLnBrk="0" fontAlgn="base" hangingPunct="0">
      <a:spcBef>
        <a:spcPct val="0"/>
      </a:spcBef>
      <a:spcAft>
        <a:spcPct val="0"/>
      </a:spcAft>
      <a:defRPr sz="1900" kern="1200">
        <a:solidFill>
          <a:schemeClr val="tx1"/>
        </a:solidFill>
        <a:latin typeface="Arial" pitchFamily="34" charset="0"/>
        <a:ea typeface="+mn-ea"/>
        <a:cs typeface="Arial" pitchFamily="34" charset="0"/>
      </a:defRPr>
    </a:lvl4pPr>
    <a:lvl5pPr marL="1914525" indent="-85725" algn="l" defTabSz="957263" rtl="0" eaLnBrk="0" fontAlgn="base" hangingPunct="0">
      <a:spcBef>
        <a:spcPct val="0"/>
      </a:spcBef>
      <a:spcAft>
        <a:spcPct val="0"/>
      </a:spcAft>
      <a:defRPr sz="1900" kern="1200">
        <a:solidFill>
          <a:schemeClr val="tx1"/>
        </a:solidFill>
        <a:latin typeface="Arial" pitchFamily="34" charset="0"/>
        <a:ea typeface="+mn-ea"/>
        <a:cs typeface="Arial" pitchFamily="34" charset="0"/>
      </a:defRPr>
    </a:lvl5pPr>
    <a:lvl6pPr marL="2286000" algn="l" defTabSz="914400" rtl="0" eaLnBrk="1" latinLnBrk="0" hangingPunct="1">
      <a:defRPr sz="1900" kern="1200">
        <a:solidFill>
          <a:schemeClr val="tx1"/>
        </a:solidFill>
        <a:latin typeface="Arial" pitchFamily="34" charset="0"/>
        <a:ea typeface="+mn-ea"/>
        <a:cs typeface="Arial" pitchFamily="34" charset="0"/>
      </a:defRPr>
    </a:lvl6pPr>
    <a:lvl7pPr marL="2743200" algn="l" defTabSz="914400" rtl="0" eaLnBrk="1" latinLnBrk="0" hangingPunct="1">
      <a:defRPr sz="1900" kern="1200">
        <a:solidFill>
          <a:schemeClr val="tx1"/>
        </a:solidFill>
        <a:latin typeface="Arial" pitchFamily="34" charset="0"/>
        <a:ea typeface="+mn-ea"/>
        <a:cs typeface="Arial" pitchFamily="34" charset="0"/>
      </a:defRPr>
    </a:lvl7pPr>
    <a:lvl8pPr marL="3200400" algn="l" defTabSz="914400" rtl="0" eaLnBrk="1" latinLnBrk="0" hangingPunct="1">
      <a:defRPr sz="1900" kern="1200">
        <a:solidFill>
          <a:schemeClr val="tx1"/>
        </a:solidFill>
        <a:latin typeface="Arial" pitchFamily="34" charset="0"/>
        <a:ea typeface="+mn-ea"/>
        <a:cs typeface="Arial" pitchFamily="34" charset="0"/>
      </a:defRPr>
    </a:lvl8pPr>
    <a:lvl9pPr marL="3657600" algn="l" defTabSz="914400" rtl="0" eaLnBrk="1" latinLnBrk="0" hangingPunct="1">
      <a:defRPr sz="19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userDrawn="1">
          <p15:clr>
            <a:srgbClr val="A4A3A4"/>
          </p15:clr>
        </p15:guide>
        <p15:guide id="2" pos="767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bandyop"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288A"/>
    <a:srgbClr val="F47B2A"/>
    <a:srgbClr val="F6CB7E"/>
    <a:srgbClr val="F1B037"/>
    <a:srgbClr val="FF6327"/>
    <a:srgbClr val="AFBB25"/>
    <a:srgbClr val="C11A7D"/>
    <a:srgbClr val="B90F36"/>
    <a:srgbClr val="000000"/>
    <a:srgbClr val="5696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232" y="48"/>
      </p:cViewPr>
      <p:guideLst>
        <p:guide orient="horz"/>
        <p:guide pos="7679"/>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010400" cy="465138"/>
          </a:xfrm>
          <a:prstGeom prst="rect">
            <a:avLst/>
          </a:prstGeom>
        </p:spPr>
        <p:txBody>
          <a:bodyPr vert="horz" lIns="34625" tIns="34625" rIns="242374" bIns="34625" rtlCol="0" anchor="ctr"/>
          <a:lstStyle>
            <a:lvl1pPr algn="r" defTabSz="957756" eaLnBrk="1" fontAlgn="auto" hangingPunct="1">
              <a:spcBef>
                <a:spcPts val="0"/>
              </a:spcBef>
              <a:spcAft>
                <a:spcPts val="0"/>
              </a:spcAft>
              <a:defRPr sz="1500"/>
            </a:lvl1pPr>
          </a:lstStyle>
          <a:p>
            <a:pPr>
              <a:defRPr/>
            </a:pPr>
            <a:endParaRPr lang="de-DE"/>
          </a:p>
        </p:txBody>
      </p:sp>
      <p:sp>
        <p:nvSpPr>
          <p:cNvPr id="4" name="Footer Placeholder 3"/>
          <p:cNvSpPr>
            <a:spLocks noGrp="1"/>
          </p:cNvSpPr>
          <p:nvPr>
            <p:ph type="ftr" sz="quarter" idx="2"/>
          </p:nvPr>
        </p:nvSpPr>
        <p:spPr>
          <a:xfrm>
            <a:off x="0" y="8829675"/>
            <a:ext cx="3038475" cy="465138"/>
          </a:xfrm>
          <a:prstGeom prst="rect">
            <a:avLst/>
          </a:prstGeom>
        </p:spPr>
        <p:txBody>
          <a:bodyPr vert="horz" lIns="87947" tIns="43973" rIns="87947" bIns="43973" rtlCol="0" anchor="b"/>
          <a:lstStyle>
            <a:lvl1pPr algn="l" defTabSz="957756" eaLnBrk="1" fontAlgn="auto" hangingPunct="1">
              <a:spcBef>
                <a:spcPts val="0"/>
              </a:spcBef>
              <a:spcAft>
                <a:spcPts val="0"/>
              </a:spcAft>
              <a:defRPr sz="800"/>
            </a:lvl1pPr>
          </a:lstStyle>
          <a:p>
            <a:pPr>
              <a:defRPr/>
            </a:pPr>
            <a:r>
              <a:rPr lang="de-DE"/>
              <a:t>© 2012 Capgemini. All </a:t>
            </a:r>
            <a:r>
              <a:rPr lang="de-DE" err="1"/>
              <a:t>rights</a:t>
            </a:r>
            <a:r>
              <a:rPr lang="de-DE"/>
              <a:t> </a:t>
            </a:r>
            <a:r>
              <a:rPr lang="de-DE" err="1"/>
              <a:t>reserved</a:t>
            </a:r>
            <a:r>
              <a:rPr lang="de-DE"/>
              <a:t>.</a:t>
            </a: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87947" tIns="43973" rIns="87947" bIns="43973" numCol="1" anchor="b" anchorCtr="0" compatLnSpc="1">
            <a:prstTxWarp prst="textNoShape">
              <a:avLst/>
            </a:prstTxWarp>
          </a:bodyPr>
          <a:lstStyle>
            <a:lvl1pPr algn="r" eaLnBrk="1" hangingPunct="1">
              <a:defRPr sz="800" smtClean="0"/>
            </a:lvl1pPr>
          </a:lstStyle>
          <a:p>
            <a:pPr>
              <a:defRPr/>
            </a:pPr>
            <a:fld id="{D714A30D-4EE1-483D-B611-4C95D73BD3BE}" type="slidenum">
              <a:rPr lang="de-DE" altLang="en-US"/>
              <a:pPr>
                <a:defRPr/>
              </a:pPr>
              <a:t>‹#›</a:t>
            </a:fld>
            <a:endParaRPr lang="de-DE" altLang="en-US"/>
          </a:p>
        </p:txBody>
      </p:sp>
    </p:spTree>
    <p:extLst>
      <p:ext uri="{BB962C8B-B14F-4D97-AF65-F5344CB8AC3E}">
        <p14:creationId xmlns:p14="http://schemas.microsoft.com/office/powerpoint/2010/main" val="31957918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5264" tIns="47632" rIns="95264" bIns="47632" rtlCol="0"/>
          <a:lstStyle>
            <a:lvl1pPr algn="l" defTabSz="957756" eaLnBrk="1" fontAlgn="auto" hangingPunct="1">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5264" tIns="47632" rIns="95264" bIns="47632" rtlCol="0"/>
          <a:lstStyle>
            <a:lvl1pPr algn="r" defTabSz="957756" eaLnBrk="1" fontAlgn="auto" hangingPunct="1">
              <a:spcBef>
                <a:spcPts val="0"/>
              </a:spcBef>
              <a:spcAft>
                <a:spcPts val="0"/>
              </a:spcAft>
              <a:defRPr sz="1300">
                <a:latin typeface="+mn-lt"/>
                <a:cs typeface="+mn-cs"/>
              </a:defRPr>
            </a:lvl1pPr>
          </a:lstStyle>
          <a:p>
            <a:pPr>
              <a:defRPr/>
            </a:pPr>
            <a:fld id="{32A12CFA-162D-4E23-9BA9-3382C7765489}" type="datetimeFigureOut">
              <a:rPr lang="en-US"/>
              <a:pPr>
                <a:defRPr/>
              </a:pPr>
              <a:t>5/31/2019</a:t>
            </a:fld>
            <a:endParaRPr lang="en-US"/>
          </a:p>
        </p:txBody>
      </p:sp>
      <p:sp>
        <p:nvSpPr>
          <p:cNvPr id="4" name="Slide Image Placeholder 3"/>
          <p:cNvSpPr>
            <a:spLocks noGrp="1" noRot="1" noChangeAspect="1"/>
          </p:cNvSpPr>
          <p:nvPr>
            <p:ph type="sldImg" idx="2"/>
          </p:nvPr>
        </p:nvSpPr>
        <p:spPr>
          <a:xfrm>
            <a:off x="407988" y="698500"/>
            <a:ext cx="6194425" cy="3484563"/>
          </a:xfrm>
          <a:prstGeom prst="rect">
            <a:avLst/>
          </a:prstGeom>
          <a:noFill/>
          <a:ln w="12700">
            <a:solidFill>
              <a:prstClr val="black"/>
            </a:solidFill>
          </a:ln>
        </p:spPr>
        <p:txBody>
          <a:bodyPr vert="horz" lIns="95264" tIns="47632" rIns="95264" bIns="47632" rtlCol="0" anchor="ctr"/>
          <a:lstStyle/>
          <a:p>
            <a:pPr lvl="0"/>
            <a:endParaRPr lang="de-DE" noProof="0"/>
          </a:p>
        </p:txBody>
      </p:sp>
      <p:sp>
        <p:nvSpPr>
          <p:cNvPr id="5" name="Notes Placeholder 4"/>
          <p:cNvSpPr>
            <a:spLocks noGrp="1"/>
          </p:cNvSpPr>
          <p:nvPr>
            <p:ph type="body" sz="quarter" idx="3"/>
          </p:nvPr>
        </p:nvSpPr>
        <p:spPr>
          <a:xfrm>
            <a:off x="700088" y="4414838"/>
            <a:ext cx="5610225" cy="4183062"/>
          </a:xfrm>
          <a:prstGeom prst="rect">
            <a:avLst/>
          </a:prstGeom>
        </p:spPr>
        <p:txBody>
          <a:bodyPr vert="horz" lIns="95264" tIns="47632" rIns="95264" bIns="47632"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5264" tIns="47632" rIns="95264" bIns="47632" rtlCol="0" anchor="b"/>
          <a:lstStyle>
            <a:lvl1pPr algn="l" defTabSz="957756" eaLnBrk="1" fontAlgn="auto" hangingPunct="1">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5264" tIns="47632" rIns="95264" bIns="47632" numCol="1" anchor="b" anchorCtr="0" compatLnSpc="1">
            <a:prstTxWarp prst="textNoShape">
              <a:avLst/>
            </a:prstTxWarp>
          </a:bodyPr>
          <a:lstStyle>
            <a:lvl1pPr algn="r" eaLnBrk="1" hangingPunct="1">
              <a:defRPr sz="1300" smtClean="0">
                <a:latin typeface="Calibri" pitchFamily="34" charset="0"/>
              </a:defRPr>
            </a:lvl1pPr>
          </a:lstStyle>
          <a:p>
            <a:pPr>
              <a:defRPr/>
            </a:pPr>
            <a:fld id="{1A0CBC23-4876-4E74-8B82-504376C58104}" type="slidenum">
              <a:rPr lang="en-US" altLang="en-US"/>
              <a:pPr>
                <a:defRPr/>
              </a:pPr>
              <a:t>‹#›</a:t>
            </a:fld>
            <a:endParaRPr lang="en-US" altLang="en-US"/>
          </a:p>
        </p:txBody>
      </p:sp>
    </p:spTree>
    <p:extLst>
      <p:ext uri="{BB962C8B-B14F-4D97-AF65-F5344CB8AC3E}">
        <p14:creationId xmlns:p14="http://schemas.microsoft.com/office/powerpoint/2010/main" val="2862814873"/>
      </p:ext>
    </p:extLst>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xfrm>
            <a:off x="4079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C14E7E2D-C001-4ECF-9F8C-047DF0DCD975}" type="slidenum">
              <a:rPr lang="en-US" altLang="en-US" sz="1300">
                <a:latin typeface="Calibri" pitchFamily="34" charset="0"/>
              </a:rPr>
              <a:pPr/>
              <a:t>1</a:t>
            </a:fld>
            <a:endParaRPr lang="en-US" altLang="en-US" sz="1300">
              <a:latin typeface="Calibri" pitchFamily="34" charset="0"/>
            </a:endParaRPr>
          </a:p>
        </p:txBody>
      </p:sp>
    </p:spTree>
    <p:extLst>
      <p:ext uri="{BB962C8B-B14F-4D97-AF65-F5344CB8AC3E}">
        <p14:creationId xmlns:p14="http://schemas.microsoft.com/office/powerpoint/2010/main" val="359977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A0CBC23-4876-4E74-8B82-504376C58104}" type="slidenum">
              <a:rPr lang="en-US" altLang="en-US" smtClean="0"/>
              <a:pPr>
                <a:defRPr/>
              </a:pPr>
              <a:t>12</a:t>
            </a:fld>
            <a:endParaRPr lang="en-US" altLang="en-US"/>
          </a:p>
        </p:txBody>
      </p:sp>
    </p:spTree>
    <p:extLst>
      <p:ext uri="{BB962C8B-B14F-4D97-AF65-F5344CB8AC3E}">
        <p14:creationId xmlns:p14="http://schemas.microsoft.com/office/powerpoint/2010/main" val="2988291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406400" y="695325"/>
            <a:ext cx="6197600" cy="34877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6" name="Notes Placeholder 2"/>
          <p:cNvSpPr>
            <a:spLocks noGrp="1"/>
          </p:cNvSpPr>
          <p:nvPr>
            <p:ph type="body" idx="1"/>
          </p:nvPr>
        </p:nvSpPr>
        <p:spPr>
          <a:xfrm>
            <a:off x="701675" y="4416425"/>
            <a:ext cx="5607050" cy="4183063"/>
          </a:xfrm>
          <a:ln/>
        </p:spPr>
        <p:txBody>
          <a:bodyPr lIns="96449" tIns="48224" rIns="96449" bIns="48224"/>
          <a:lstStyle/>
          <a:p>
            <a:pPr>
              <a:spcAft>
                <a:spcPts val="300"/>
              </a:spcAft>
              <a:buClr>
                <a:schemeClr val="tx2"/>
              </a:buClr>
              <a:buFont typeface="Wingdings" pitchFamily="2" charset="2"/>
              <a:buNone/>
              <a:defRPr/>
            </a:pPr>
            <a:r>
              <a:rPr lang="en-US" kern="0">
                <a:solidFill>
                  <a:schemeClr val="bg1"/>
                </a:solidFill>
                <a:ea typeface="Arial" pitchFamily="-106" charset="0"/>
                <a:cs typeface="Arial" pitchFamily="-106" charset="0"/>
              </a:rPr>
              <a:t>Team Member: </a:t>
            </a:r>
          </a:p>
          <a:p>
            <a:pPr marL="228600" indent="-228600">
              <a:spcAft>
                <a:spcPts val="300"/>
              </a:spcAft>
              <a:buClr>
                <a:schemeClr val="tx2"/>
              </a:buClr>
              <a:buFont typeface="Wingdings" pitchFamily="2" charset="2"/>
              <a:buChar char="§"/>
              <a:defRPr/>
            </a:pPr>
            <a:r>
              <a:rPr lang="en-US">
                <a:ea typeface="PMingLiU"/>
                <a:cs typeface="Times New Roman" pitchFamily="18" charset="0"/>
              </a:rPr>
              <a:t>Know and understand our Code of Business Ethics</a:t>
            </a:r>
          </a:p>
          <a:p>
            <a:pPr marL="228600" indent="-228600">
              <a:spcAft>
                <a:spcPts val="300"/>
              </a:spcAft>
              <a:buClr>
                <a:schemeClr val="tx2"/>
              </a:buClr>
              <a:buFont typeface="Wingdings" pitchFamily="2" charset="2"/>
              <a:buChar char="§"/>
              <a:defRPr/>
            </a:pPr>
            <a:r>
              <a:rPr lang="en-US">
                <a:ea typeface="PMingLiU"/>
                <a:cs typeface="Times New Roman" pitchFamily="18" charset="0"/>
              </a:rPr>
              <a:t>Act consistently with our Code of Business Ethics, and if in doubt seek guidance from your team leader, human resources manager, our legal department or your Country’s Ethics &amp; Compliance Officer; and</a:t>
            </a:r>
          </a:p>
          <a:p>
            <a:pPr marL="228600" indent="-228600">
              <a:spcAft>
                <a:spcPts val="300"/>
              </a:spcAft>
              <a:buClr>
                <a:schemeClr val="tx2"/>
              </a:buClr>
              <a:buFont typeface="Wingdings" pitchFamily="2" charset="2"/>
              <a:buChar char="§"/>
              <a:defRPr/>
            </a:pPr>
            <a:r>
              <a:rPr lang="en-US">
                <a:ea typeface="PMingLiU"/>
                <a:cs typeface="Times New Roman" pitchFamily="18" charset="0"/>
              </a:rPr>
              <a:t>Demonstrate and live our Values, rules of conduct, our behavior and principles of action</a:t>
            </a:r>
          </a:p>
          <a:p>
            <a:pPr marL="228600" indent="-228600">
              <a:spcAft>
                <a:spcPts val="300"/>
              </a:spcAft>
              <a:buClr>
                <a:schemeClr val="tx2"/>
              </a:buClr>
              <a:buFont typeface="Wingdings" pitchFamily="2" charset="2"/>
              <a:buChar char="§"/>
              <a:defRPr/>
            </a:pPr>
            <a:endParaRPr lang="en-US">
              <a:ea typeface="PMingLiU"/>
              <a:cs typeface="Times New Roman" pitchFamily="18" charset="0"/>
            </a:endParaRPr>
          </a:p>
          <a:p>
            <a:pPr>
              <a:spcAft>
                <a:spcPts val="300"/>
              </a:spcAft>
              <a:buClr>
                <a:schemeClr val="tx2"/>
              </a:buClr>
              <a:buFont typeface="Wingdings" pitchFamily="2" charset="2"/>
              <a:buNone/>
              <a:defRPr/>
            </a:pPr>
            <a:r>
              <a:rPr lang="en-US" kern="0">
                <a:solidFill>
                  <a:schemeClr val="bg1"/>
                </a:solidFill>
                <a:ea typeface="Arial" pitchFamily="-106" charset="0"/>
                <a:cs typeface="Arial" pitchFamily="-106" charset="0"/>
              </a:rPr>
              <a:t>Team Leader</a:t>
            </a:r>
          </a:p>
          <a:p>
            <a:pPr marL="228600" indent="-228600">
              <a:spcAft>
                <a:spcPts val="300"/>
              </a:spcAft>
              <a:buClr>
                <a:schemeClr val="tx2"/>
              </a:buClr>
              <a:buFont typeface="Wingdings" pitchFamily="2" charset="2"/>
              <a:buChar char="§"/>
              <a:defRPr/>
            </a:pPr>
            <a:r>
              <a:rPr lang="en-US" altLang="en-US">
                <a:ea typeface="PMingLiU" pitchFamily="18" charset="-120"/>
                <a:cs typeface="Times New Roman" pitchFamily="18" charset="0"/>
              </a:rPr>
              <a:t>Lead by example and maintain, promote and live our Code of Business Ethics in my daily work</a:t>
            </a:r>
          </a:p>
          <a:p>
            <a:pPr marL="228600" indent="-228600">
              <a:spcAft>
                <a:spcPts val="300"/>
              </a:spcAft>
              <a:buClr>
                <a:schemeClr val="tx2"/>
              </a:buClr>
              <a:buFont typeface="Wingdings" pitchFamily="2" charset="2"/>
              <a:buChar char="§"/>
              <a:defRPr/>
            </a:pPr>
            <a:r>
              <a:rPr lang="en-US" altLang="en-US">
                <a:ea typeface="PMingLiU" pitchFamily="18" charset="-120"/>
                <a:cs typeface="Times New Roman" pitchFamily="18" charset="0"/>
              </a:rPr>
              <a:t>Ensure that our Code of Business Ethics is alive within my team</a:t>
            </a:r>
          </a:p>
          <a:p>
            <a:pPr marL="228600" indent="-228600">
              <a:spcAft>
                <a:spcPts val="300"/>
              </a:spcAft>
              <a:buClr>
                <a:schemeClr val="tx2"/>
              </a:buClr>
              <a:buFont typeface="Wingdings" pitchFamily="2" charset="2"/>
              <a:buChar char="§"/>
              <a:defRPr/>
            </a:pPr>
            <a:r>
              <a:rPr lang="en-US" altLang="en-US">
                <a:ea typeface="PMingLiU" pitchFamily="18" charset="-120"/>
                <a:cs typeface="Times New Roman" pitchFamily="18" charset="0"/>
              </a:rPr>
              <a:t>Ensure that I am familiar with the Code of Business Ethics since my team members may come to me for advice and guidance on certain issues in our Code of Business Ethics; and</a:t>
            </a:r>
          </a:p>
          <a:p>
            <a:pPr marL="228600" indent="-228600">
              <a:spcAft>
                <a:spcPts val="300"/>
              </a:spcAft>
              <a:buClr>
                <a:schemeClr val="tx2"/>
              </a:buClr>
              <a:buFont typeface="Wingdings" pitchFamily="2" charset="2"/>
              <a:buChar char="§"/>
              <a:defRPr/>
            </a:pPr>
            <a:r>
              <a:rPr lang="en-US" altLang="en-US">
                <a:ea typeface="PMingLiU" pitchFamily="18" charset="-120"/>
                <a:cs typeface="Times New Roman" pitchFamily="18" charset="0"/>
              </a:rPr>
              <a:t>Identify compliance risks, and make the appropriate decisions regarding issues relevant to my area of responsibility</a:t>
            </a:r>
          </a:p>
          <a:p>
            <a:pPr>
              <a:spcAft>
                <a:spcPts val="300"/>
              </a:spcAft>
              <a:buClr>
                <a:schemeClr val="tx2"/>
              </a:buClr>
              <a:buFont typeface="Wingdings" pitchFamily="2" charset="2"/>
              <a:buNone/>
              <a:defRPr/>
            </a:pPr>
            <a:endParaRPr lang="en-US">
              <a:ea typeface="PMingLiU"/>
              <a:cs typeface="Times New Roman" pitchFamily="18" charset="0"/>
            </a:endParaRPr>
          </a:p>
          <a:p>
            <a:pPr eaLnBrk="1" hangingPunct="1">
              <a:spcBef>
                <a:spcPct val="0"/>
              </a:spcBef>
              <a:defRPr/>
            </a:pPr>
            <a:endParaRPr lang="en-US" kern="0">
              <a:solidFill>
                <a:schemeClr val="bg1"/>
              </a:solidFill>
              <a:ea typeface="Arial" pitchFamily="-106" charset="0"/>
              <a:cs typeface="Arial" pitchFamily="-106" charset="0"/>
            </a:endParaRPr>
          </a:p>
          <a:p>
            <a:pPr eaLnBrk="1" hangingPunct="1">
              <a:spcBef>
                <a:spcPct val="0"/>
              </a:spcBef>
              <a:defRPr/>
            </a:pPr>
            <a:endParaRPr lang="nl-NL">
              <a:latin typeface="Arial" pitchFamily="34" charset="0"/>
            </a:endParaRPr>
          </a:p>
        </p:txBody>
      </p:sp>
      <p:sp>
        <p:nvSpPr>
          <p:cNvPr id="92164" name="Slide Number Placeholder 7"/>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04EB3CC4-7142-4B01-98C1-1AC1D1DF937B}" type="slidenum">
              <a:rPr lang="en-GB" sz="1300">
                <a:solidFill>
                  <a:srgbClr val="000000"/>
                </a:solidFill>
                <a:latin typeface="Calibri" pitchFamily="34" charset="0"/>
              </a:rPr>
              <a:pPr/>
              <a:t>13</a:t>
            </a:fld>
            <a:endParaRPr lang="en-GB" sz="1300">
              <a:solidFill>
                <a:srgbClr val="000000"/>
              </a:solidFill>
              <a:latin typeface="Calibri" pitchFamily="34" charset="0"/>
            </a:endParaRPr>
          </a:p>
        </p:txBody>
      </p:sp>
      <p:sp>
        <p:nvSpPr>
          <p:cNvPr id="9" name="Footer Placeholder 8"/>
          <p:cNvSpPr>
            <a:spLocks noGrp="1"/>
          </p:cNvSpPr>
          <p:nvPr>
            <p:ph type="ftr" sz="quarter" idx="4"/>
          </p:nvPr>
        </p:nvSpPr>
        <p:spPr/>
        <p:txBody>
          <a:bodyPr/>
          <a:lstStyle/>
          <a:p>
            <a:pPr>
              <a:defRPr/>
            </a:pPr>
            <a:r>
              <a:rPr lang="en-US">
                <a:solidFill>
                  <a:prstClr val="black"/>
                </a:solidFill>
              </a:rPr>
              <a:t>© 2016 Capgemini – All rights reserved</a:t>
            </a:r>
            <a:endParaRPr lang="en-GB">
              <a:solidFill>
                <a:prstClr val="black"/>
              </a:solidFill>
            </a:endParaRPr>
          </a:p>
        </p:txBody>
      </p:sp>
    </p:spTree>
    <p:extLst>
      <p:ext uri="{BB962C8B-B14F-4D97-AF65-F5344CB8AC3E}">
        <p14:creationId xmlns:p14="http://schemas.microsoft.com/office/powerpoint/2010/main" val="4122590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14</a:t>
            </a:fld>
            <a:endParaRPr lang="pt-BR">
              <a:solidFill>
                <a:prstClr val="black"/>
              </a:solidFill>
            </a:endParaRPr>
          </a:p>
        </p:txBody>
      </p:sp>
    </p:spTree>
    <p:extLst>
      <p:ext uri="{BB962C8B-B14F-4D97-AF65-F5344CB8AC3E}">
        <p14:creationId xmlns:p14="http://schemas.microsoft.com/office/powerpoint/2010/main" val="3796914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pPr lvl="0" algn="l"/>
            <a:r>
              <a:rPr lang="en-US" sz="1200" b="0"/>
              <a:t>Correct Answer: A. No. Asking a vendor to schedule the meeting during lunch and dinner time especially when they are expected to pay the bill gives rise to a conflict of interest.</a:t>
            </a:r>
          </a:p>
          <a:p>
            <a:pPr lvl="0" algn="l"/>
            <a:r>
              <a:rPr lang="en-US" sz="1200" b="0"/>
              <a:t>B. Yes. It is ok for the vendor to make the bill payment as they have an expectation of continued business.</a:t>
            </a:r>
          </a:p>
          <a:p>
            <a:endParaRPr lang="en-US"/>
          </a:p>
        </p:txBody>
      </p:sp>
      <p:sp>
        <p:nvSpPr>
          <p:cNvPr id="4" name="Slide Number Placeholder 3"/>
          <p:cNvSpPr>
            <a:spLocks noGrp="1"/>
          </p:cNvSpPr>
          <p:nvPr>
            <p:ph type="sldNum" sz="quarter" idx="10"/>
          </p:nvPr>
        </p:nvSpPr>
        <p:spPr/>
        <p:txBody>
          <a:bodyPr/>
          <a:lstStyle/>
          <a:p>
            <a:pPr>
              <a:defRPr/>
            </a:pPr>
            <a:fld id="{1A0CBC23-4876-4E74-8B82-504376C58104}" type="slidenum">
              <a:rPr lang="en-US" altLang="en-US" smtClean="0"/>
              <a:pPr>
                <a:defRPr/>
              </a:pPr>
              <a:t>15</a:t>
            </a:fld>
            <a:endParaRPr lang="en-US" altLang="en-US"/>
          </a:p>
        </p:txBody>
      </p:sp>
    </p:spTree>
    <p:extLst>
      <p:ext uri="{BB962C8B-B14F-4D97-AF65-F5344CB8AC3E}">
        <p14:creationId xmlns:p14="http://schemas.microsoft.com/office/powerpoint/2010/main" val="1181348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pPr lvl="0" algn="l" rtl="0"/>
            <a:r>
              <a:rPr lang="en-US" b="0"/>
              <a:t>A. Yes, provided the co-worker has made arrangements with her supervisor to modify her schedule and also informed the ethics office about this part time job. </a:t>
            </a:r>
            <a:endParaRPr lang="en-US"/>
          </a:p>
          <a:p>
            <a:pPr lvl="0" algn="l" rtl="0"/>
            <a:r>
              <a:rPr lang="en-US" b="0"/>
              <a:t>Correct Answer: B. No. Working with a competitor while employed with our company is a gross violation of the policies and is liable for appropriate actions. </a:t>
            </a:r>
            <a:endParaRPr lang="en-US"/>
          </a:p>
          <a:p>
            <a:endParaRPr lang="en-US"/>
          </a:p>
        </p:txBody>
      </p:sp>
      <p:sp>
        <p:nvSpPr>
          <p:cNvPr id="4" name="Slide Number Placeholder 3"/>
          <p:cNvSpPr>
            <a:spLocks noGrp="1"/>
          </p:cNvSpPr>
          <p:nvPr>
            <p:ph type="sldNum" sz="quarter" idx="10"/>
          </p:nvPr>
        </p:nvSpPr>
        <p:spPr/>
        <p:txBody>
          <a:bodyPr/>
          <a:lstStyle/>
          <a:p>
            <a:pPr>
              <a:defRPr/>
            </a:pPr>
            <a:fld id="{1A0CBC23-4876-4E74-8B82-504376C58104}" type="slidenum">
              <a:rPr lang="en-US" altLang="en-US" smtClean="0"/>
              <a:pPr>
                <a:defRPr/>
              </a:pPr>
              <a:t>16</a:t>
            </a:fld>
            <a:endParaRPr lang="en-US" altLang="en-US"/>
          </a:p>
        </p:txBody>
      </p:sp>
    </p:spTree>
    <p:extLst>
      <p:ext uri="{BB962C8B-B14F-4D97-AF65-F5344CB8AC3E}">
        <p14:creationId xmlns:p14="http://schemas.microsoft.com/office/powerpoint/2010/main" val="953633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194425" cy="3484563"/>
          </a:xfrm>
        </p:spPr>
      </p:sp>
      <p:sp>
        <p:nvSpPr>
          <p:cNvPr id="3" name="Notes Placeholder 2"/>
          <p:cNvSpPr>
            <a:spLocks noGrp="1"/>
          </p:cNvSpPr>
          <p:nvPr>
            <p:ph type="body" idx="1"/>
          </p:nvPr>
        </p:nvSpPr>
        <p:spPr/>
        <p:txBody>
          <a:bodyPr/>
          <a:lstStyle/>
          <a:p>
            <a:pPr lvl="0" algn="l"/>
            <a:r>
              <a:rPr lang="en-US" sz="1200"/>
              <a:t>Correct Answer: A. Yes you must disclose the relationship and recuse yourself from participating in the hiring process.</a:t>
            </a:r>
          </a:p>
          <a:p>
            <a:pPr lvl="0" algn="l"/>
            <a:r>
              <a:rPr lang="en-US" sz="1200"/>
              <a:t>B. I know my friend and hiring him will be an asset for the team. It is in the interest of the company to hire him. Hence I am not disclosing our relationship.</a:t>
            </a:r>
          </a:p>
          <a:p>
            <a:endParaRPr lang="en-US"/>
          </a:p>
        </p:txBody>
      </p:sp>
      <p:sp>
        <p:nvSpPr>
          <p:cNvPr id="4" name="Slide Number Placeholder 3"/>
          <p:cNvSpPr>
            <a:spLocks noGrp="1"/>
          </p:cNvSpPr>
          <p:nvPr>
            <p:ph type="sldNum" sz="quarter" idx="10"/>
          </p:nvPr>
        </p:nvSpPr>
        <p:spPr/>
        <p:txBody>
          <a:bodyPr/>
          <a:lstStyle/>
          <a:p>
            <a:pPr>
              <a:defRPr/>
            </a:pPr>
            <a:fld id="{1A0CBC23-4876-4E74-8B82-504376C58104}" type="slidenum">
              <a:rPr lang="en-US" altLang="en-US" smtClean="0"/>
              <a:pPr>
                <a:defRPr/>
              </a:pPr>
              <a:t>17</a:t>
            </a:fld>
            <a:endParaRPr lang="en-US" altLang="en-US"/>
          </a:p>
        </p:txBody>
      </p:sp>
    </p:spTree>
    <p:extLst>
      <p:ext uri="{BB962C8B-B14F-4D97-AF65-F5344CB8AC3E}">
        <p14:creationId xmlns:p14="http://schemas.microsoft.com/office/powerpoint/2010/main" val="439101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4079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aseline="0" err="1"/>
              <a:t>Evania</a:t>
            </a:r>
            <a:r>
              <a:rPr lang="en-US" baseline="0"/>
              <a:t> has clearly breached client confidentiality and our info-security policies, although with no intent to harm (from your perspective, not from the client’s). Our work with clients is based on trust and there are no second chances. Clients require us to act on their behalf for such violations.</a:t>
            </a:r>
          </a:p>
          <a:p>
            <a:endParaRPr lang="en-US" baseline="0"/>
          </a:p>
          <a:p>
            <a:r>
              <a:rPr lang="en-US" baseline="0"/>
              <a:t>Question here is, we often tend not to speak our mind and sympathize with colleagues in such situations who we know well and respect.</a:t>
            </a:r>
          </a:p>
          <a:p>
            <a:r>
              <a:rPr lang="en-US" baseline="0"/>
              <a:t>Are your values strong enough to offer support while being honest (in this case telling </a:t>
            </a:r>
            <a:r>
              <a:rPr lang="en-US" baseline="0" err="1"/>
              <a:t>Evania</a:t>
            </a:r>
            <a:r>
              <a:rPr lang="en-US" baseline="0"/>
              <a:t> she was wrong, professionalism entails awareness of and compliance with NDA)? To set correct precedents, boldly? Will help you win trust and respect too.</a:t>
            </a:r>
          </a:p>
          <a:p>
            <a:endParaRPr lang="en-US" baseline="0"/>
          </a:p>
          <a:p>
            <a:r>
              <a:rPr lang="en-US" baseline="0"/>
              <a:t>What are your thoughts?</a:t>
            </a:r>
            <a:endParaRPr 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A6AAD0CE-87EB-4B4D-9565-8CCFBA870908}" type="slidenum">
              <a:rPr lang="en-US" altLang="en-US" sz="1300">
                <a:latin typeface="Calibri" pitchFamily="34" charset="0"/>
              </a:rPr>
              <a:pPr/>
              <a:t>18</a:t>
            </a:fld>
            <a:endParaRPr lang="en-US" altLang="en-US" sz="1300">
              <a:latin typeface="Calibri" pitchFamily="34" charset="0"/>
            </a:endParaRPr>
          </a:p>
        </p:txBody>
      </p:sp>
    </p:spTree>
    <p:extLst>
      <p:ext uri="{BB962C8B-B14F-4D97-AF65-F5344CB8AC3E}">
        <p14:creationId xmlns:p14="http://schemas.microsoft.com/office/powerpoint/2010/main" val="2191017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Correct answers are:</a:t>
            </a:r>
          </a:p>
          <a:p>
            <a:pPr marL="0" lvl="0" indent="0">
              <a:buFont typeface="+mj-lt"/>
              <a:buNone/>
            </a:pPr>
            <a:r>
              <a:rPr lang="en-US" sz="1200"/>
              <a:t>3.Tell the male employees that their conversation is not appropriate in the workplace.</a:t>
            </a:r>
          </a:p>
          <a:p>
            <a:pPr marL="0" lvl="0" indent="0">
              <a:buFont typeface="+mj-lt"/>
              <a:buNone/>
            </a:pPr>
            <a:r>
              <a:rPr lang="en-US" sz="1200"/>
              <a:t>4.Inform your manager and HR.</a:t>
            </a:r>
          </a:p>
          <a:p>
            <a:endParaRPr lang="en-US"/>
          </a:p>
        </p:txBody>
      </p:sp>
      <p:sp>
        <p:nvSpPr>
          <p:cNvPr id="4" name="Slide Number Placeholder 3"/>
          <p:cNvSpPr>
            <a:spLocks noGrp="1"/>
          </p:cNvSpPr>
          <p:nvPr>
            <p:ph type="sldNum" sz="quarter" idx="10"/>
          </p:nvPr>
        </p:nvSpPr>
        <p:spPr/>
        <p:txBody>
          <a:bodyPr/>
          <a:lstStyle/>
          <a:p>
            <a:fld id="{B2BE0BFF-D667-7442-B6A7-CE17CEAA0772}" type="slidenum">
              <a:rPr lang="en-US" smtClean="0"/>
              <a:t>19</a:t>
            </a:fld>
            <a:endParaRPr lang="en-US"/>
          </a:p>
        </p:txBody>
      </p:sp>
    </p:spTree>
    <p:extLst>
      <p:ext uri="{BB962C8B-B14F-4D97-AF65-F5344CB8AC3E}">
        <p14:creationId xmlns:p14="http://schemas.microsoft.com/office/powerpoint/2010/main" val="1609382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Correct answers are:</a:t>
            </a:r>
          </a:p>
          <a:p>
            <a:pPr marL="0" indent="0">
              <a:buFont typeface="+mj-lt"/>
              <a:buNone/>
            </a:pPr>
            <a:r>
              <a:rPr lang="en-US" sz="1200"/>
              <a:t>2. Advise the female that her hijab represents her culture and religion.</a:t>
            </a:r>
          </a:p>
          <a:p>
            <a:pPr marL="0" lvl="0" indent="0">
              <a:buFont typeface="+mj-lt"/>
              <a:buNone/>
            </a:pPr>
            <a:r>
              <a:rPr lang="en-US" sz="1200"/>
              <a:t>4. Inform her manager and HR.</a:t>
            </a:r>
            <a:endParaRPr lang="en-US" sz="1800">
              <a:effectLst/>
              <a:latin typeface="+mn-lt"/>
              <a:ea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20</a:t>
            </a:fld>
            <a:endParaRPr lang="pt-BR"/>
          </a:p>
        </p:txBody>
      </p:sp>
    </p:spTree>
    <p:extLst>
      <p:ext uri="{BB962C8B-B14F-4D97-AF65-F5344CB8AC3E}">
        <p14:creationId xmlns:p14="http://schemas.microsoft.com/office/powerpoint/2010/main" val="3824389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xfrm>
            <a:off x="4079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r>
              <a:rPr lang="en-US"/>
              <a:t>Once upon a time, there was a wise man who used to go to the ocean to do his writing. He had a habit of walking on the beach before he began his work.</a:t>
            </a:r>
            <a:br>
              <a:rPr lang="en-US"/>
            </a:br>
            <a:br>
              <a:rPr lang="en-US"/>
            </a:br>
            <a:r>
              <a:rPr lang="en-US"/>
              <a:t>One day, as he was walking along the shore, he looked down the beach and saw a human figure moving like a dancer. He smiled to himself at the thought of someone who would dance to the day, and so, he walked faster to catch up.</a:t>
            </a:r>
            <a:br>
              <a:rPr lang="en-US"/>
            </a:br>
            <a:br>
              <a:rPr lang="en-US"/>
            </a:br>
            <a:r>
              <a:rPr lang="en-US"/>
              <a:t>As he got closer, he noticed that the figure was that of a young man, and that what he was doing was not dancing at all. The young man was reaching down to the shore, picking up small objects, and throwing them into the ocean.</a:t>
            </a:r>
            <a:br>
              <a:rPr lang="en-US"/>
            </a:br>
            <a:br>
              <a:rPr lang="en-US"/>
            </a:br>
            <a:r>
              <a:rPr lang="en-US"/>
              <a:t>He came closer still and called out "Good morning! May I ask what it is that you are doing?"</a:t>
            </a:r>
            <a:br>
              <a:rPr lang="en-US"/>
            </a:br>
            <a:br>
              <a:rPr lang="en-US"/>
            </a:br>
            <a:r>
              <a:rPr lang="en-US"/>
              <a:t>The young man paused, looked up, and replied "Throwing starfish into the ocean."</a:t>
            </a:r>
            <a:br>
              <a:rPr lang="en-US"/>
            </a:br>
            <a:br>
              <a:rPr lang="en-US"/>
            </a:br>
            <a:r>
              <a:rPr lang="en-US"/>
              <a:t>"I must ask, then, why are you throwing starfish into the ocean?" asked the somewhat startled wise man.</a:t>
            </a:r>
            <a:br>
              <a:rPr lang="en-US"/>
            </a:br>
            <a:br>
              <a:rPr lang="en-US"/>
            </a:br>
            <a:r>
              <a:rPr lang="en-US"/>
              <a:t>To this, the young man replied, "The sun is up and the tide is going out. If I don't throw them in, they'll die."</a:t>
            </a:r>
            <a:br>
              <a:rPr lang="en-US"/>
            </a:br>
            <a:br>
              <a:rPr lang="en-US"/>
            </a:br>
            <a:r>
              <a:rPr lang="en-US"/>
              <a:t>Upon hearing this, the wise man commented, "But, young man, do you not realize that there are miles and miles of beach and there are starfish all along every mile? You can't possibly make a difference!"</a:t>
            </a:r>
            <a:br>
              <a:rPr lang="en-US"/>
            </a:br>
            <a:br>
              <a:rPr lang="en-US"/>
            </a:br>
            <a:r>
              <a:rPr lang="en-US"/>
              <a:t>At this, the young man bent down, picked up yet another starfish, and threw it into the ocean. As it met the water, he said, "It made a difference for that one."</a:t>
            </a:r>
          </a:p>
          <a:p>
            <a:r>
              <a:rPr lang="en-US"/>
              <a:t> </a:t>
            </a:r>
          </a:p>
          <a:p>
            <a:endParaRPr lang="en-US"/>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4D776473-55FE-4165-89E7-8767BA81F514}" type="slidenum">
              <a:rPr lang="en-US" altLang="en-US" sz="1300">
                <a:latin typeface="Calibri" pitchFamily="34" charset="0"/>
              </a:rPr>
              <a:pPr/>
              <a:t>21</a:t>
            </a:fld>
            <a:endParaRPr lang="en-US" altLang="en-US" sz="1300">
              <a:latin typeface="Calibri" pitchFamily="34" charset="0"/>
            </a:endParaRPr>
          </a:p>
        </p:txBody>
      </p:sp>
    </p:spTree>
    <p:extLst>
      <p:ext uri="{BB962C8B-B14F-4D97-AF65-F5344CB8AC3E}">
        <p14:creationId xmlns:p14="http://schemas.microsoft.com/office/powerpoint/2010/main" val="2820822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4079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Time on clock: </a:t>
            </a:r>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0C4143C5-1754-43E4-89D2-2320895EF5C0}" type="slidenum">
              <a:rPr lang="en-US" altLang="en-US" sz="1300">
                <a:latin typeface="Calibri" pitchFamily="34" charset="0"/>
              </a:rPr>
              <a:pPr/>
              <a:t>2</a:t>
            </a:fld>
            <a:endParaRPr lang="en-US" altLang="en-US" sz="1300">
              <a:latin typeface="Calibri" pitchFamily="34" charset="0"/>
            </a:endParaRPr>
          </a:p>
        </p:txBody>
      </p:sp>
    </p:spTree>
    <p:extLst>
      <p:ext uri="{BB962C8B-B14F-4D97-AF65-F5344CB8AC3E}">
        <p14:creationId xmlns:p14="http://schemas.microsoft.com/office/powerpoint/2010/main" val="1000656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22338" rtl="0" eaLnBrk="0" fontAlgn="base" latinLnBrk="0" hangingPunct="0">
              <a:lnSpc>
                <a:spcPct val="100000"/>
              </a:lnSpc>
              <a:spcBef>
                <a:spcPct val="0"/>
              </a:spcBef>
              <a:spcAft>
                <a:spcPct val="0"/>
              </a:spcAft>
              <a:buClrTx/>
              <a:buSzTx/>
              <a:buFontTx/>
              <a:buNone/>
              <a:tabLst/>
              <a:defRPr/>
            </a:pPr>
            <a:fld id="{C0696B5C-12A0-4042-B4D0-BD3B9A4F58C6}" type="slidenum">
              <a:rPr kumimoji="0" lang="en-US" sz="8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2338" rtl="0" eaLnBrk="0" fontAlgn="base" latinLnBrk="0" hangingPunct="0">
                <a:lnSpc>
                  <a:spcPct val="100000"/>
                </a:lnSpc>
                <a:spcBef>
                  <a:spcPct val="0"/>
                </a:spcBef>
                <a:spcAft>
                  <a:spcPct val="0"/>
                </a:spcAft>
                <a:buClrTx/>
                <a:buSzTx/>
                <a:buFontTx/>
                <a:buNone/>
                <a:tabLst/>
                <a:defRPr/>
              </a:pPr>
              <a:t>22</a:t>
            </a:fld>
            <a:endParaRPr kumimoji="0" lang="en-US" sz="800" b="1"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50794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xfrm>
            <a:off x="4079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Provide an example, how values go beyond a company, instilling values</a:t>
            </a:r>
            <a:r>
              <a:rPr lang="en-US" baseline="0"/>
              <a:t> across the ecosystem, clients, suppliers.</a:t>
            </a:r>
          </a:p>
          <a:p>
            <a:endParaRPr lang="en-US" baseline="0"/>
          </a:p>
          <a:p>
            <a:r>
              <a:rPr lang="en-US" baseline="0"/>
              <a:t>Jon Huntsman example. Elaborate.</a:t>
            </a:r>
            <a:endParaRPr lang="en-US"/>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ADBD65B6-7F6F-478A-B072-9BEF7B101AA8}" type="slidenum">
              <a:rPr lang="en-US" altLang="en-US" sz="1300">
                <a:latin typeface="Calibri" pitchFamily="34" charset="0"/>
              </a:rPr>
              <a:pPr/>
              <a:t>3</a:t>
            </a:fld>
            <a:endParaRPr lang="en-US" altLang="en-US" sz="1300">
              <a:latin typeface="Calibri" pitchFamily="34" charset="0"/>
            </a:endParaRPr>
          </a:p>
        </p:txBody>
      </p:sp>
    </p:spTree>
    <p:extLst>
      <p:ext uri="{BB962C8B-B14F-4D97-AF65-F5344CB8AC3E}">
        <p14:creationId xmlns:p14="http://schemas.microsoft.com/office/powerpoint/2010/main" val="3720997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xfrm>
            <a:off x="4079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eaLnBrk="1" hangingPunct="1">
              <a:defRPr/>
            </a:pPr>
            <a:r>
              <a:rPr lang="en-GB" i="1">
                <a:solidFill>
                  <a:schemeClr val="tx2">
                    <a:lumMod val="50000"/>
                  </a:schemeClr>
                </a:solidFill>
                <a:latin typeface="Arial" charset="0"/>
              </a:rPr>
              <a:t>All can be applied at a company, team or individual level – an understanding of all three types is essential when considering cultural and behavioural issues. </a:t>
            </a:r>
            <a:r>
              <a:rPr lang="en-US" i="1">
                <a:solidFill>
                  <a:schemeClr val="tx2">
                    <a:lumMod val="50000"/>
                  </a:schemeClr>
                </a:solidFill>
                <a:latin typeface="Arial" charset="0"/>
              </a:rPr>
              <a:t>How people think, feel, act is a result of a lifetime of learning.  Much is acquired in early childhood in the social environment in which we grow up.</a:t>
            </a:r>
            <a:endParaRPr lang="en-GB" i="1">
              <a:solidFill>
                <a:schemeClr val="tx2">
                  <a:lumMod val="50000"/>
                </a:schemeClr>
              </a:solidFill>
              <a:latin typeface="Arial" charset="0"/>
            </a:endParaRPr>
          </a:p>
          <a:p>
            <a:pPr eaLnBrk="1" hangingPunct="1">
              <a:defRPr/>
            </a:pPr>
            <a:endParaRPr lang="en-GB">
              <a:latin typeface="Arial" pitchFamily="34" charset="0"/>
            </a:endParaRPr>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39749A93-5AB6-46A9-A649-EF9A12EE4BAC}" type="slidenum">
              <a:rPr lang="en-US" sz="1300">
                <a:latin typeface="Calibri" pitchFamily="34" charset="0"/>
              </a:rPr>
              <a:pPr/>
              <a:t>4</a:t>
            </a:fld>
            <a:endParaRPr lang="en-US" sz="1300">
              <a:latin typeface="Calibri" pitchFamily="34" charset="0"/>
            </a:endParaRPr>
          </a:p>
        </p:txBody>
      </p:sp>
    </p:spTree>
    <p:extLst>
      <p:ext uri="{BB962C8B-B14F-4D97-AF65-F5344CB8AC3E}">
        <p14:creationId xmlns:p14="http://schemas.microsoft.com/office/powerpoint/2010/main" val="4144216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xfrm>
            <a:off x="4079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Option: highlight departures and consequences right here, with well-known examples from business. Examples, Enron, WorldCom, Satyam</a:t>
            </a:r>
          </a:p>
          <a:p>
            <a:endParaRPr lang="en-US"/>
          </a:p>
          <a:p>
            <a:r>
              <a:rPr lang="en-US"/>
              <a:t>On the other hand, …(give a positive example from Capgemini or other well-known cases)</a:t>
            </a: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FCFB6D8E-48FE-4D27-AD8B-D579E8A04FD2}" type="slidenum">
              <a:rPr lang="en-US" altLang="en-US" sz="1300">
                <a:latin typeface="Calibri" pitchFamily="34" charset="0"/>
              </a:rPr>
              <a:pPr/>
              <a:t>6</a:t>
            </a:fld>
            <a:endParaRPr lang="en-US" altLang="en-US" sz="1300">
              <a:latin typeface="Calibri" pitchFamily="34" charset="0"/>
            </a:endParaRPr>
          </a:p>
        </p:txBody>
      </p:sp>
    </p:spTree>
    <p:extLst>
      <p:ext uri="{BB962C8B-B14F-4D97-AF65-F5344CB8AC3E}">
        <p14:creationId xmlns:p14="http://schemas.microsoft.com/office/powerpoint/2010/main" val="1536777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4079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Option: positive &amp; negative example</a:t>
            </a:r>
          </a:p>
          <a:p>
            <a:endParaRPr lang="en-US"/>
          </a:p>
          <a:p>
            <a:r>
              <a:rPr lang="en-US" b="1" err="1"/>
              <a:t>Indra</a:t>
            </a:r>
            <a:r>
              <a:rPr lang="en-US" b="1"/>
              <a:t> </a:t>
            </a:r>
            <a:r>
              <a:rPr lang="en-US" b="1" err="1"/>
              <a:t>Nooyi</a:t>
            </a:r>
            <a:r>
              <a:rPr lang="en-US" b="1"/>
              <a:t>.</a:t>
            </a:r>
            <a:r>
              <a:rPr lang="en-US"/>
              <a:t> Named CEO of PepsiCo in 2006, </a:t>
            </a:r>
            <a:r>
              <a:rPr lang="en-US" err="1"/>
              <a:t>Nooyi</a:t>
            </a:r>
            <a:r>
              <a:rPr lang="en-US"/>
              <a:t> foresaw the coming shift among consumers, especially the millennial generation, to healthier foods and beverages. She immediately introduced PepsiCo’s strategy “Performance with Purpose,” that focuses on complementing the company’s core soft drink and snack business with healthy foods and beverages. In 2013, PepsiCo was challenged by activist </a:t>
            </a:r>
            <a:r>
              <a:rPr lang="en-US" err="1"/>
              <a:t>Peltz</a:t>
            </a:r>
            <a:r>
              <a:rPr lang="en-US"/>
              <a:t> to split the company, but </a:t>
            </a:r>
            <a:r>
              <a:rPr lang="en-US" err="1"/>
              <a:t>Nooyi</a:t>
            </a:r>
            <a:r>
              <a:rPr lang="en-US"/>
              <a:t> steadfastly refused. Instead, she restructured her leadership team to deliver strong near-term performance while continuing to invest in her transformation strategy.</a:t>
            </a:r>
          </a:p>
          <a:p>
            <a:r>
              <a:rPr lang="en-US" err="1"/>
              <a:t>Nooyi’s</a:t>
            </a:r>
            <a:r>
              <a:rPr lang="en-US"/>
              <a:t> arch-rival, Coca-Cola CEO </a:t>
            </a:r>
            <a:r>
              <a:rPr lang="en-US" err="1"/>
              <a:t>Muhtar</a:t>
            </a:r>
            <a:r>
              <a:rPr lang="en-US"/>
              <a:t> Kent, decided instead to concentrate on sugar-based soft drinks while ignoring these obvious trends. As a result, Coca-Cola’s performance has consistently lagged PepsiCo’s. Since 2011, PepsiCo stock is up 70%, while Coca-Cola’s has increased only 15%.</a:t>
            </a:r>
          </a:p>
          <a:p>
            <a:endParaRPr 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B748BC53-228B-442A-A943-16B003616BBF}" type="slidenum">
              <a:rPr lang="en-US" altLang="en-US" sz="1300">
                <a:latin typeface="Calibri" pitchFamily="34" charset="0"/>
              </a:rPr>
              <a:pPr/>
              <a:t>7</a:t>
            </a:fld>
            <a:endParaRPr lang="en-US" altLang="en-US" sz="1300">
              <a:latin typeface="Calibri" pitchFamily="34" charset="0"/>
            </a:endParaRPr>
          </a:p>
        </p:txBody>
      </p:sp>
    </p:spTree>
    <p:extLst>
      <p:ext uri="{BB962C8B-B14F-4D97-AF65-F5344CB8AC3E}">
        <p14:creationId xmlns:p14="http://schemas.microsoft.com/office/powerpoint/2010/main" val="2622514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4079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Optional</a:t>
            </a:r>
          </a:p>
          <a:p>
            <a:endParaRPr lang="en-US"/>
          </a:p>
          <a:p>
            <a:r>
              <a:rPr lang="en-US"/>
              <a:t>College Hires in India changed the work week to Monday-Friday decades back. When the company was young, the India work week was Tuesday to Saturday, to align with customers and onsite teams in the US. The </a:t>
            </a:r>
            <a:r>
              <a:rPr lang="en-US" err="1"/>
              <a:t>freshers</a:t>
            </a:r>
            <a:r>
              <a:rPr lang="en-US"/>
              <a:t> successfully convinced leadership to regularize a Monday-Friday work-week, demonstrating effective support with a proof of concept. Customers loved interacting with the India team that no longer grudged a wasted Saturday and a lonely Monday.</a:t>
            </a: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6885A965-FD7D-449C-AC39-D50845269A3F}" type="slidenum">
              <a:rPr lang="en-US" altLang="en-US" sz="1300">
                <a:latin typeface="Calibri" pitchFamily="34" charset="0"/>
              </a:rPr>
              <a:pPr/>
              <a:t>8</a:t>
            </a:fld>
            <a:endParaRPr lang="en-US" altLang="en-US" sz="1300">
              <a:latin typeface="Calibri" pitchFamily="34" charset="0"/>
            </a:endParaRPr>
          </a:p>
        </p:txBody>
      </p:sp>
    </p:spTree>
    <p:extLst>
      <p:ext uri="{BB962C8B-B14F-4D97-AF65-F5344CB8AC3E}">
        <p14:creationId xmlns:p14="http://schemas.microsoft.com/office/powerpoint/2010/main" val="2829002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xfrm>
            <a:off x="4079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Our </a:t>
            </a:r>
            <a:r>
              <a:rPr lang="en-US" err="1"/>
              <a:t>Diagem</a:t>
            </a:r>
            <a:r>
              <a:rPr lang="en-US"/>
              <a:t> office in Belgium has people from 9 different nationalities! And they get</a:t>
            </a:r>
            <a:r>
              <a:rPr lang="en-US" baseline="0"/>
              <a:t> work done, participate in different festivals, and are often confused about the term “cross-cultural collaboration”. “You mean just collaboration? That’s how we work!”</a:t>
            </a:r>
          </a:p>
          <a:p>
            <a:endParaRPr lang="en-US" baseline="0"/>
          </a:p>
          <a:p>
            <a:r>
              <a:rPr lang="en-US" baseline="0"/>
              <a:t>One of our CEO’s welcomed new hires in the following way (irrespective of designation, role, expertise..): Welcome to Capgemini, please build the team you want to work with.</a:t>
            </a:r>
          </a:p>
          <a:p>
            <a:endParaRPr lang="en-US" baseline="0"/>
          </a:p>
          <a:p>
            <a:r>
              <a:rPr lang="en-US" baseline="0"/>
              <a:t>Yes, Capgemini insists we exercise “creative confidence”. The belief that we can change what we don’t like, or do things in a better way.</a:t>
            </a:r>
            <a:endParaRPr lang="en-US"/>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270A0A3B-87E8-4E80-BA61-E74A5732190B}" type="slidenum">
              <a:rPr lang="en-US" altLang="en-US" sz="1300">
                <a:latin typeface="Calibri" pitchFamily="34" charset="0"/>
              </a:rPr>
              <a:pPr/>
              <a:t>9</a:t>
            </a:fld>
            <a:endParaRPr lang="en-US" altLang="en-US" sz="1300">
              <a:latin typeface="Calibri" pitchFamily="34" charset="0"/>
            </a:endParaRPr>
          </a:p>
        </p:txBody>
      </p:sp>
    </p:spTree>
    <p:extLst>
      <p:ext uri="{BB962C8B-B14F-4D97-AF65-F5344CB8AC3E}">
        <p14:creationId xmlns:p14="http://schemas.microsoft.com/office/powerpoint/2010/main" val="358083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xfrm>
            <a:off x="4079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Rapid Fire way </a:t>
            </a:r>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CE9131AE-574A-4C7E-8CEE-517341E5A15E}" type="slidenum">
              <a:rPr lang="en-US" altLang="en-US" sz="1300">
                <a:latin typeface="Calibri" pitchFamily="34" charset="0"/>
              </a:rPr>
              <a:pPr/>
              <a:t>10</a:t>
            </a:fld>
            <a:endParaRPr lang="en-US" altLang="en-US" sz="1300">
              <a:latin typeface="Calibri" pitchFamily="34" charset="0"/>
            </a:endParaRPr>
          </a:p>
        </p:txBody>
      </p:sp>
    </p:spTree>
    <p:extLst>
      <p:ext uri="{BB962C8B-B14F-4D97-AF65-F5344CB8AC3E}">
        <p14:creationId xmlns:p14="http://schemas.microsoft.com/office/powerpoint/2010/main" val="23946539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3.xml"/><Relationship Id="rId7" Type="http://schemas.openxmlformats.org/officeDocument/2006/relationships/image" Target="../media/image3.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10" Type="http://schemas.openxmlformats.org/officeDocument/2006/relationships/image" Target="../media/image2.svg"/><Relationship Id="rId4" Type="http://schemas.openxmlformats.org/officeDocument/2006/relationships/tags" Target="../tags/tag4.xml"/><Relationship Id="rId9"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 Id="rId14" Type="http://schemas.openxmlformats.org/officeDocument/2006/relationships/hyperlink" Target="http://www.capgemini.com/"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3.vml"/><Relationship Id="rId5" Type="http://schemas.openxmlformats.org/officeDocument/2006/relationships/image" Target="../media/image28.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6.xml"/><Relationship Id="rId7" Type="http://schemas.openxmlformats.org/officeDocument/2006/relationships/image" Target="../media/image3.emf"/><Relationship Id="rId12" Type="http://schemas.openxmlformats.org/officeDocument/2006/relationships/image" Target="../media/image2.svg"/><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png"/><Relationship Id="rId5" Type="http://schemas.openxmlformats.org/officeDocument/2006/relationships/slideMaster" Target="../slideMasters/slideMaster1.xml"/><Relationship Id="rId10" Type="http://schemas.openxmlformats.org/officeDocument/2006/relationships/image" Target="../media/image5.svg"/><Relationship Id="rId4" Type="http://schemas.openxmlformats.org/officeDocument/2006/relationships/tags" Target="../tags/tag7.xml"/><Relationship Id="rId9"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5.vml"/><Relationship Id="rId5" Type="http://schemas.openxmlformats.org/officeDocument/2006/relationships/image" Target="../media/image28.emf"/><Relationship Id="rId4" Type="http://schemas.openxmlformats.org/officeDocument/2006/relationships/oleObject" Target="../embeddings/oleObject7.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6.vml"/><Relationship Id="rId5" Type="http://schemas.openxmlformats.org/officeDocument/2006/relationships/image" Target="../media/image28.emf"/><Relationship Id="rId4" Type="http://schemas.openxmlformats.org/officeDocument/2006/relationships/oleObject" Target="../embeddings/oleObject8.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7.vml"/><Relationship Id="rId5" Type="http://schemas.openxmlformats.org/officeDocument/2006/relationships/image" Target="../media/image28.emf"/><Relationship Id="rId4" Type="http://schemas.openxmlformats.org/officeDocument/2006/relationships/oleObject" Target="../embeddings/oleObject9.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8.vml"/><Relationship Id="rId5" Type="http://schemas.openxmlformats.org/officeDocument/2006/relationships/image" Target="../media/image28.emf"/><Relationship Id="rId4" Type="http://schemas.openxmlformats.org/officeDocument/2006/relationships/oleObject" Target="../embeddings/oleObject10.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vmlDrawing" Target="../drawings/vmlDrawing9.vml"/><Relationship Id="rId5" Type="http://schemas.openxmlformats.org/officeDocument/2006/relationships/image" Target="../media/image28.emf"/><Relationship Id="rId4" Type="http://schemas.openxmlformats.org/officeDocument/2006/relationships/oleObject" Target="../embeddings/oleObject11.bin"/></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Content Master">
    <p:spTree>
      <p:nvGrpSpPr>
        <p:cNvPr id="1" name=""/>
        <p:cNvGrpSpPr/>
        <p:nvPr/>
      </p:nvGrpSpPr>
      <p:grpSpPr>
        <a:xfrm>
          <a:off x="0" y="0"/>
          <a:ext cx="0" cy="0"/>
          <a:chOff x="0" y="0"/>
          <a:chExt cx="0" cy="0"/>
        </a:xfrm>
      </p:grpSpPr>
      <p:grpSp>
        <p:nvGrpSpPr>
          <p:cNvPr id="5" name="Group 4629"/>
          <p:cNvGrpSpPr>
            <a:grpSpLocks/>
          </p:cNvGrpSpPr>
          <p:nvPr/>
        </p:nvGrpSpPr>
        <p:grpSpPr bwMode="auto">
          <a:xfrm>
            <a:off x="10173678" y="268288"/>
            <a:ext cx="2018322" cy="3143250"/>
            <a:chOff x="8918396" y="1519017"/>
            <a:chExt cx="987604" cy="1892475"/>
          </a:xfrm>
        </p:grpSpPr>
        <p:sp>
          <p:nvSpPr>
            <p:cNvPr id="6" name="Rectangle 2135"/>
            <p:cNvSpPr>
              <a:spLocks noChangeArrowheads="1"/>
            </p:cNvSpPr>
            <p:nvPr userDrawn="1"/>
          </p:nvSpPr>
          <p:spPr bwMode="auto">
            <a:xfrm>
              <a:off x="8918396"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 name="Rectangle 2136"/>
            <p:cNvSpPr>
              <a:spLocks noChangeArrowheads="1"/>
            </p:cNvSpPr>
            <p:nvPr userDrawn="1"/>
          </p:nvSpPr>
          <p:spPr bwMode="auto">
            <a:xfrm>
              <a:off x="8918396"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 name="Rectangle 2137"/>
            <p:cNvSpPr>
              <a:spLocks noChangeArrowheads="1"/>
            </p:cNvSpPr>
            <p:nvPr userDrawn="1"/>
          </p:nvSpPr>
          <p:spPr bwMode="auto">
            <a:xfrm>
              <a:off x="8918396"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 name="Rectangle 2138"/>
            <p:cNvSpPr>
              <a:spLocks noChangeArrowheads="1"/>
            </p:cNvSpPr>
            <p:nvPr userDrawn="1"/>
          </p:nvSpPr>
          <p:spPr bwMode="auto">
            <a:xfrm>
              <a:off x="8918396"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 name="Rectangle 2139"/>
            <p:cNvSpPr>
              <a:spLocks noChangeArrowheads="1"/>
            </p:cNvSpPr>
            <p:nvPr userDrawn="1"/>
          </p:nvSpPr>
          <p:spPr bwMode="auto">
            <a:xfrm>
              <a:off x="8918396"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 name="Rectangle 2140"/>
            <p:cNvSpPr>
              <a:spLocks noChangeArrowheads="1"/>
            </p:cNvSpPr>
            <p:nvPr userDrawn="1"/>
          </p:nvSpPr>
          <p:spPr bwMode="auto">
            <a:xfrm>
              <a:off x="8918396"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 name="Rectangle 2141"/>
            <p:cNvSpPr>
              <a:spLocks noChangeArrowheads="1"/>
            </p:cNvSpPr>
            <p:nvPr userDrawn="1"/>
          </p:nvSpPr>
          <p:spPr bwMode="auto">
            <a:xfrm>
              <a:off x="9047463" y="2038014"/>
              <a:ext cx="81265"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 name="Rectangle 2142"/>
            <p:cNvSpPr>
              <a:spLocks noChangeArrowheads="1"/>
            </p:cNvSpPr>
            <p:nvPr userDrawn="1"/>
          </p:nvSpPr>
          <p:spPr bwMode="auto">
            <a:xfrm>
              <a:off x="9047463" y="2038014"/>
              <a:ext cx="81265"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4" name="Rectangle 2143"/>
            <p:cNvSpPr>
              <a:spLocks noChangeArrowheads="1"/>
            </p:cNvSpPr>
            <p:nvPr userDrawn="1"/>
          </p:nvSpPr>
          <p:spPr bwMode="auto">
            <a:xfrm>
              <a:off x="9047463" y="2167046"/>
              <a:ext cx="81265"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5" name="Rectangle 2144"/>
            <p:cNvSpPr>
              <a:spLocks noChangeArrowheads="1"/>
            </p:cNvSpPr>
            <p:nvPr userDrawn="1"/>
          </p:nvSpPr>
          <p:spPr bwMode="auto">
            <a:xfrm>
              <a:off x="9047463" y="2167046"/>
              <a:ext cx="81265"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6" name="Rectangle 2145"/>
            <p:cNvSpPr>
              <a:spLocks noChangeArrowheads="1"/>
            </p:cNvSpPr>
            <p:nvPr userDrawn="1"/>
          </p:nvSpPr>
          <p:spPr bwMode="auto">
            <a:xfrm>
              <a:off x="9047463" y="2296078"/>
              <a:ext cx="81265"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7" name="Rectangle 2146"/>
            <p:cNvSpPr>
              <a:spLocks noChangeArrowheads="1"/>
            </p:cNvSpPr>
            <p:nvPr userDrawn="1"/>
          </p:nvSpPr>
          <p:spPr bwMode="auto">
            <a:xfrm>
              <a:off x="9047463" y="2296078"/>
              <a:ext cx="81265"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8" name="Rectangle 2147"/>
            <p:cNvSpPr>
              <a:spLocks noChangeArrowheads="1"/>
            </p:cNvSpPr>
            <p:nvPr userDrawn="1"/>
          </p:nvSpPr>
          <p:spPr bwMode="auto">
            <a:xfrm>
              <a:off x="9047463" y="2425111"/>
              <a:ext cx="81265"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9" name="Rectangle 2148"/>
            <p:cNvSpPr>
              <a:spLocks noChangeArrowheads="1"/>
            </p:cNvSpPr>
            <p:nvPr userDrawn="1"/>
          </p:nvSpPr>
          <p:spPr bwMode="auto">
            <a:xfrm>
              <a:off x="9047463" y="2425111"/>
              <a:ext cx="81265"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0" name="Rectangle 2149"/>
            <p:cNvSpPr>
              <a:spLocks noChangeArrowheads="1"/>
            </p:cNvSpPr>
            <p:nvPr userDrawn="1"/>
          </p:nvSpPr>
          <p:spPr bwMode="auto">
            <a:xfrm>
              <a:off x="9175574"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1" name="Rectangle 2150"/>
            <p:cNvSpPr>
              <a:spLocks noChangeArrowheads="1"/>
            </p:cNvSpPr>
            <p:nvPr userDrawn="1"/>
          </p:nvSpPr>
          <p:spPr bwMode="auto">
            <a:xfrm>
              <a:off x="9175574"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2" name="Rectangle 2151"/>
            <p:cNvSpPr>
              <a:spLocks noChangeArrowheads="1"/>
            </p:cNvSpPr>
            <p:nvPr userDrawn="1"/>
          </p:nvSpPr>
          <p:spPr bwMode="auto">
            <a:xfrm>
              <a:off x="9175574"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3" name="Rectangle 2152"/>
            <p:cNvSpPr>
              <a:spLocks noChangeArrowheads="1"/>
            </p:cNvSpPr>
            <p:nvPr userDrawn="1"/>
          </p:nvSpPr>
          <p:spPr bwMode="auto">
            <a:xfrm>
              <a:off x="9175574"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4" name="Rectangle 2153"/>
            <p:cNvSpPr>
              <a:spLocks noChangeArrowheads="1"/>
            </p:cNvSpPr>
            <p:nvPr userDrawn="1"/>
          </p:nvSpPr>
          <p:spPr bwMode="auto">
            <a:xfrm>
              <a:off x="9175574"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5" name="Rectangle 2154"/>
            <p:cNvSpPr>
              <a:spLocks noChangeArrowheads="1"/>
            </p:cNvSpPr>
            <p:nvPr userDrawn="1"/>
          </p:nvSpPr>
          <p:spPr bwMode="auto">
            <a:xfrm>
              <a:off x="9175574"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6" name="Rectangle 2155"/>
            <p:cNvSpPr>
              <a:spLocks noChangeArrowheads="1"/>
            </p:cNvSpPr>
            <p:nvPr userDrawn="1"/>
          </p:nvSpPr>
          <p:spPr bwMode="auto">
            <a:xfrm>
              <a:off x="9175574"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7" name="Rectangle 2156"/>
            <p:cNvSpPr>
              <a:spLocks noChangeArrowheads="1"/>
            </p:cNvSpPr>
            <p:nvPr userDrawn="1"/>
          </p:nvSpPr>
          <p:spPr bwMode="auto">
            <a:xfrm>
              <a:off x="9175574"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8" name="Rectangle 2157"/>
            <p:cNvSpPr>
              <a:spLocks noChangeArrowheads="1"/>
            </p:cNvSpPr>
            <p:nvPr userDrawn="1"/>
          </p:nvSpPr>
          <p:spPr bwMode="auto">
            <a:xfrm>
              <a:off x="9306554" y="1778993"/>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9" name="Rectangle 2158"/>
            <p:cNvSpPr>
              <a:spLocks noChangeArrowheads="1"/>
            </p:cNvSpPr>
            <p:nvPr userDrawn="1"/>
          </p:nvSpPr>
          <p:spPr bwMode="auto">
            <a:xfrm>
              <a:off x="9306554" y="1778993"/>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0" name="Rectangle 2159"/>
            <p:cNvSpPr>
              <a:spLocks noChangeArrowheads="1"/>
            </p:cNvSpPr>
            <p:nvPr userDrawn="1"/>
          </p:nvSpPr>
          <p:spPr bwMode="auto">
            <a:xfrm>
              <a:off x="9306554"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1" name="Rectangle 2160"/>
            <p:cNvSpPr>
              <a:spLocks noChangeArrowheads="1"/>
            </p:cNvSpPr>
            <p:nvPr userDrawn="1"/>
          </p:nvSpPr>
          <p:spPr bwMode="auto">
            <a:xfrm>
              <a:off x="9306554"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2" name="Rectangle 2161"/>
            <p:cNvSpPr>
              <a:spLocks noChangeArrowheads="1"/>
            </p:cNvSpPr>
            <p:nvPr userDrawn="1"/>
          </p:nvSpPr>
          <p:spPr bwMode="auto">
            <a:xfrm>
              <a:off x="9306554"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3" name="Rectangle 2162"/>
            <p:cNvSpPr>
              <a:spLocks noChangeArrowheads="1"/>
            </p:cNvSpPr>
            <p:nvPr userDrawn="1"/>
          </p:nvSpPr>
          <p:spPr bwMode="auto">
            <a:xfrm>
              <a:off x="9306554"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4" name="Rectangle 2163"/>
            <p:cNvSpPr>
              <a:spLocks noChangeArrowheads="1"/>
            </p:cNvSpPr>
            <p:nvPr userDrawn="1"/>
          </p:nvSpPr>
          <p:spPr bwMode="auto">
            <a:xfrm>
              <a:off x="9306554"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5" name="Rectangle 2164"/>
            <p:cNvSpPr>
              <a:spLocks noChangeArrowheads="1"/>
            </p:cNvSpPr>
            <p:nvPr userDrawn="1"/>
          </p:nvSpPr>
          <p:spPr bwMode="auto">
            <a:xfrm>
              <a:off x="9306554"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6" name="Rectangle 2165"/>
            <p:cNvSpPr>
              <a:spLocks noChangeArrowheads="1"/>
            </p:cNvSpPr>
            <p:nvPr userDrawn="1"/>
          </p:nvSpPr>
          <p:spPr bwMode="auto">
            <a:xfrm>
              <a:off x="9306554"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7" name="Rectangle 2166"/>
            <p:cNvSpPr>
              <a:spLocks noChangeArrowheads="1"/>
            </p:cNvSpPr>
            <p:nvPr userDrawn="1"/>
          </p:nvSpPr>
          <p:spPr bwMode="auto">
            <a:xfrm>
              <a:off x="9306554"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8" name="Rectangle 2167"/>
            <p:cNvSpPr>
              <a:spLocks noChangeArrowheads="1"/>
            </p:cNvSpPr>
            <p:nvPr userDrawn="1"/>
          </p:nvSpPr>
          <p:spPr bwMode="auto">
            <a:xfrm>
              <a:off x="9306554" y="2813164"/>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9" name="Rectangle 2168"/>
            <p:cNvSpPr>
              <a:spLocks noChangeArrowheads="1"/>
            </p:cNvSpPr>
            <p:nvPr userDrawn="1"/>
          </p:nvSpPr>
          <p:spPr bwMode="auto">
            <a:xfrm>
              <a:off x="9306554" y="2813164"/>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0" name="Rectangle 2169"/>
            <p:cNvSpPr>
              <a:spLocks noChangeArrowheads="1"/>
            </p:cNvSpPr>
            <p:nvPr userDrawn="1"/>
          </p:nvSpPr>
          <p:spPr bwMode="auto">
            <a:xfrm>
              <a:off x="9306554" y="294410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1" name="Rectangle 2170"/>
            <p:cNvSpPr>
              <a:spLocks noChangeArrowheads="1"/>
            </p:cNvSpPr>
            <p:nvPr userDrawn="1"/>
          </p:nvSpPr>
          <p:spPr bwMode="auto">
            <a:xfrm>
              <a:off x="9306554" y="294410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2" name="Rectangle 2171"/>
            <p:cNvSpPr>
              <a:spLocks noChangeArrowheads="1"/>
            </p:cNvSpPr>
            <p:nvPr userDrawn="1"/>
          </p:nvSpPr>
          <p:spPr bwMode="auto">
            <a:xfrm>
              <a:off x="9435621" y="1778993"/>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3" name="Rectangle 2172"/>
            <p:cNvSpPr>
              <a:spLocks noChangeArrowheads="1"/>
            </p:cNvSpPr>
            <p:nvPr userDrawn="1"/>
          </p:nvSpPr>
          <p:spPr bwMode="auto">
            <a:xfrm>
              <a:off x="9435621" y="1778993"/>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4" name="Rectangle 2173"/>
            <p:cNvSpPr>
              <a:spLocks noChangeArrowheads="1"/>
            </p:cNvSpPr>
            <p:nvPr userDrawn="1"/>
          </p:nvSpPr>
          <p:spPr bwMode="auto">
            <a:xfrm>
              <a:off x="9435621" y="1908025"/>
              <a:ext cx="82221"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5" name="Rectangle 2174"/>
            <p:cNvSpPr>
              <a:spLocks noChangeArrowheads="1"/>
            </p:cNvSpPr>
            <p:nvPr userDrawn="1"/>
          </p:nvSpPr>
          <p:spPr bwMode="auto">
            <a:xfrm>
              <a:off x="9435621" y="1908025"/>
              <a:ext cx="82221"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6" name="Rectangle 2175"/>
            <p:cNvSpPr>
              <a:spLocks noChangeArrowheads="1"/>
            </p:cNvSpPr>
            <p:nvPr userDrawn="1"/>
          </p:nvSpPr>
          <p:spPr bwMode="auto">
            <a:xfrm>
              <a:off x="9435621"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7" name="Rectangle 2176"/>
            <p:cNvSpPr>
              <a:spLocks noChangeArrowheads="1"/>
            </p:cNvSpPr>
            <p:nvPr userDrawn="1"/>
          </p:nvSpPr>
          <p:spPr bwMode="auto">
            <a:xfrm>
              <a:off x="9435621"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8" name="Rectangle 2177"/>
            <p:cNvSpPr>
              <a:spLocks noChangeArrowheads="1"/>
            </p:cNvSpPr>
            <p:nvPr userDrawn="1"/>
          </p:nvSpPr>
          <p:spPr bwMode="auto">
            <a:xfrm>
              <a:off x="9435621"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9" name="Rectangle 2178"/>
            <p:cNvSpPr>
              <a:spLocks noChangeArrowheads="1"/>
            </p:cNvSpPr>
            <p:nvPr userDrawn="1"/>
          </p:nvSpPr>
          <p:spPr bwMode="auto">
            <a:xfrm>
              <a:off x="9435621"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0" name="Rectangle 2179"/>
            <p:cNvSpPr>
              <a:spLocks noChangeArrowheads="1"/>
            </p:cNvSpPr>
            <p:nvPr userDrawn="1"/>
          </p:nvSpPr>
          <p:spPr bwMode="auto">
            <a:xfrm>
              <a:off x="9435621"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1" name="Rectangle 2180"/>
            <p:cNvSpPr>
              <a:spLocks noChangeArrowheads="1"/>
            </p:cNvSpPr>
            <p:nvPr userDrawn="1"/>
          </p:nvSpPr>
          <p:spPr bwMode="auto">
            <a:xfrm>
              <a:off x="9435621"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2" name="Rectangle 2181"/>
            <p:cNvSpPr>
              <a:spLocks noChangeArrowheads="1"/>
            </p:cNvSpPr>
            <p:nvPr userDrawn="1"/>
          </p:nvSpPr>
          <p:spPr bwMode="auto">
            <a:xfrm>
              <a:off x="9435621"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3" name="Rectangle 2182"/>
            <p:cNvSpPr>
              <a:spLocks noChangeArrowheads="1"/>
            </p:cNvSpPr>
            <p:nvPr userDrawn="1"/>
          </p:nvSpPr>
          <p:spPr bwMode="auto">
            <a:xfrm>
              <a:off x="9435621"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4" name="Rectangle 2183"/>
            <p:cNvSpPr>
              <a:spLocks noChangeArrowheads="1"/>
            </p:cNvSpPr>
            <p:nvPr userDrawn="1"/>
          </p:nvSpPr>
          <p:spPr bwMode="auto">
            <a:xfrm>
              <a:off x="9435621" y="2685087"/>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5" name="Rectangle 2184"/>
            <p:cNvSpPr>
              <a:spLocks noChangeArrowheads="1"/>
            </p:cNvSpPr>
            <p:nvPr userDrawn="1"/>
          </p:nvSpPr>
          <p:spPr bwMode="auto">
            <a:xfrm>
              <a:off x="9435621" y="2685087"/>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6" name="Rectangle 2185"/>
            <p:cNvSpPr>
              <a:spLocks noChangeArrowheads="1"/>
            </p:cNvSpPr>
            <p:nvPr userDrawn="1"/>
          </p:nvSpPr>
          <p:spPr bwMode="auto">
            <a:xfrm>
              <a:off x="9435621" y="2813164"/>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7" name="Rectangle 2186"/>
            <p:cNvSpPr>
              <a:spLocks noChangeArrowheads="1"/>
            </p:cNvSpPr>
            <p:nvPr userDrawn="1"/>
          </p:nvSpPr>
          <p:spPr bwMode="auto">
            <a:xfrm>
              <a:off x="9435621" y="2813164"/>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8" name="Rectangle 2187"/>
            <p:cNvSpPr>
              <a:spLocks noChangeArrowheads="1"/>
            </p:cNvSpPr>
            <p:nvPr userDrawn="1"/>
          </p:nvSpPr>
          <p:spPr bwMode="auto">
            <a:xfrm>
              <a:off x="9435621" y="294410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9" name="Rectangle 2188"/>
            <p:cNvSpPr>
              <a:spLocks noChangeArrowheads="1"/>
            </p:cNvSpPr>
            <p:nvPr userDrawn="1"/>
          </p:nvSpPr>
          <p:spPr bwMode="auto">
            <a:xfrm>
              <a:off x="9435621" y="294410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0" name="Rectangle 2189"/>
            <p:cNvSpPr>
              <a:spLocks noChangeArrowheads="1"/>
            </p:cNvSpPr>
            <p:nvPr userDrawn="1"/>
          </p:nvSpPr>
          <p:spPr bwMode="auto">
            <a:xfrm>
              <a:off x="9435621" y="3073140"/>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1" name="Rectangle 2190"/>
            <p:cNvSpPr>
              <a:spLocks noChangeArrowheads="1"/>
            </p:cNvSpPr>
            <p:nvPr userDrawn="1"/>
          </p:nvSpPr>
          <p:spPr bwMode="auto">
            <a:xfrm>
              <a:off x="9435621" y="3073140"/>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2" name="Rectangle 2191"/>
            <p:cNvSpPr>
              <a:spLocks noChangeArrowheads="1"/>
            </p:cNvSpPr>
            <p:nvPr userDrawn="1"/>
          </p:nvSpPr>
          <p:spPr bwMode="auto">
            <a:xfrm>
              <a:off x="9564689" y="1649961"/>
              <a:ext cx="81264"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3" name="Rectangle 2192"/>
            <p:cNvSpPr>
              <a:spLocks noChangeArrowheads="1"/>
            </p:cNvSpPr>
            <p:nvPr userDrawn="1"/>
          </p:nvSpPr>
          <p:spPr bwMode="auto">
            <a:xfrm>
              <a:off x="9564689" y="1649961"/>
              <a:ext cx="81264"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4" name="Rectangle 2193"/>
            <p:cNvSpPr>
              <a:spLocks noChangeArrowheads="1"/>
            </p:cNvSpPr>
            <p:nvPr userDrawn="1"/>
          </p:nvSpPr>
          <p:spPr bwMode="auto">
            <a:xfrm>
              <a:off x="9564689" y="1778993"/>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5" name="Rectangle 2194"/>
            <p:cNvSpPr>
              <a:spLocks noChangeArrowheads="1"/>
            </p:cNvSpPr>
            <p:nvPr userDrawn="1"/>
          </p:nvSpPr>
          <p:spPr bwMode="auto">
            <a:xfrm>
              <a:off x="9564689" y="1778993"/>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6" name="Rectangle 2195"/>
            <p:cNvSpPr>
              <a:spLocks noChangeArrowheads="1"/>
            </p:cNvSpPr>
            <p:nvPr userDrawn="1"/>
          </p:nvSpPr>
          <p:spPr bwMode="auto">
            <a:xfrm>
              <a:off x="9564689" y="190802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7" name="Rectangle 2196"/>
            <p:cNvSpPr>
              <a:spLocks noChangeArrowheads="1"/>
            </p:cNvSpPr>
            <p:nvPr userDrawn="1"/>
          </p:nvSpPr>
          <p:spPr bwMode="auto">
            <a:xfrm>
              <a:off x="9564689" y="190802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8" name="Rectangle 2197"/>
            <p:cNvSpPr>
              <a:spLocks noChangeArrowheads="1"/>
            </p:cNvSpPr>
            <p:nvPr userDrawn="1"/>
          </p:nvSpPr>
          <p:spPr bwMode="auto">
            <a:xfrm>
              <a:off x="9564689"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9" name="Rectangle 2198"/>
            <p:cNvSpPr>
              <a:spLocks noChangeArrowheads="1"/>
            </p:cNvSpPr>
            <p:nvPr userDrawn="1"/>
          </p:nvSpPr>
          <p:spPr bwMode="auto">
            <a:xfrm>
              <a:off x="9564689"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0" name="Rectangle 2199"/>
            <p:cNvSpPr>
              <a:spLocks noChangeArrowheads="1"/>
            </p:cNvSpPr>
            <p:nvPr userDrawn="1"/>
          </p:nvSpPr>
          <p:spPr bwMode="auto">
            <a:xfrm>
              <a:off x="9564689"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1" name="Rectangle 2200"/>
            <p:cNvSpPr>
              <a:spLocks noChangeArrowheads="1"/>
            </p:cNvSpPr>
            <p:nvPr userDrawn="1"/>
          </p:nvSpPr>
          <p:spPr bwMode="auto">
            <a:xfrm>
              <a:off x="9564689"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2" name="Rectangle 2201"/>
            <p:cNvSpPr>
              <a:spLocks noChangeArrowheads="1"/>
            </p:cNvSpPr>
            <p:nvPr userDrawn="1"/>
          </p:nvSpPr>
          <p:spPr bwMode="auto">
            <a:xfrm>
              <a:off x="9564689"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3" name="Rectangle 2202"/>
            <p:cNvSpPr>
              <a:spLocks noChangeArrowheads="1"/>
            </p:cNvSpPr>
            <p:nvPr userDrawn="1"/>
          </p:nvSpPr>
          <p:spPr bwMode="auto">
            <a:xfrm>
              <a:off x="9564689"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4" name="Rectangle 2203"/>
            <p:cNvSpPr>
              <a:spLocks noChangeArrowheads="1"/>
            </p:cNvSpPr>
            <p:nvPr userDrawn="1"/>
          </p:nvSpPr>
          <p:spPr bwMode="auto">
            <a:xfrm>
              <a:off x="9564689" y="2425111"/>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5" name="Rectangle 2204"/>
            <p:cNvSpPr>
              <a:spLocks noChangeArrowheads="1"/>
            </p:cNvSpPr>
            <p:nvPr userDrawn="1"/>
          </p:nvSpPr>
          <p:spPr bwMode="auto">
            <a:xfrm>
              <a:off x="9564689" y="2425111"/>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6" name="Rectangle 2205"/>
            <p:cNvSpPr>
              <a:spLocks noChangeArrowheads="1"/>
            </p:cNvSpPr>
            <p:nvPr userDrawn="1"/>
          </p:nvSpPr>
          <p:spPr bwMode="auto">
            <a:xfrm>
              <a:off x="9564689" y="255605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7" name="Rectangle 2206"/>
            <p:cNvSpPr>
              <a:spLocks noChangeArrowheads="1"/>
            </p:cNvSpPr>
            <p:nvPr userDrawn="1"/>
          </p:nvSpPr>
          <p:spPr bwMode="auto">
            <a:xfrm>
              <a:off x="9564689" y="255605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8" name="Rectangle 2207"/>
            <p:cNvSpPr>
              <a:spLocks noChangeArrowheads="1"/>
            </p:cNvSpPr>
            <p:nvPr userDrawn="1"/>
          </p:nvSpPr>
          <p:spPr bwMode="auto">
            <a:xfrm>
              <a:off x="9564689" y="268508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9" name="Rectangle 2208"/>
            <p:cNvSpPr>
              <a:spLocks noChangeArrowheads="1"/>
            </p:cNvSpPr>
            <p:nvPr userDrawn="1"/>
          </p:nvSpPr>
          <p:spPr bwMode="auto">
            <a:xfrm>
              <a:off x="9564689" y="268508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0" name="Rectangle 2209"/>
            <p:cNvSpPr>
              <a:spLocks noChangeArrowheads="1"/>
            </p:cNvSpPr>
            <p:nvPr userDrawn="1"/>
          </p:nvSpPr>
          <p:spPr bwMode="auto">
            <a:xfrm>
              <a:off x="9564689" y="2813164"/>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1" name="Rectangle 2210"/>
            <p:cNvSpPr>
              <a:spLocks noChangeArrowheads="1"/>
            </p:cNvSpPr>
            <p:nvPr userDrawn="1"/>
          </p:nvSpPr>
          <p:spPr bwMode="auto">
            <a:xfrm>
              <a:off x="9564689" y="2813164"/>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2" name="Rectangle 2211"/>
            <p:cNvSpPr>
              <a:spLocks noChangeArrowheads="1"/>
            </p:cNvSpPr>
            <p:nvPr userDrawn="1"/>
          </p:nvSpPr>
          <p:spPr bwMode="auto">
            <a:xfrm>
              <a:off x="9695668" y="1519017"/>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3" name="Rectangle 2212"/>
            <p:cNvSpPr>
              <a:spLocks noChangeArrowheads="1"/>
            </p:cNvSpPr>
            <p:nvPr userDrawn="1"/>
          </p:nvSpPr>
          <p:spPr bwMode="auto">
            <a:xfrm>
              <a:off x="9695668" y="1519017"/>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4" name="Rectangle 2213"/>
            <p:cNvSpPr>
              <a:spLocks noChangeArrowheads="1"/>
            </p:cNvSpPr>
            <p:nvPr userDrawn="1"/>
          </p:nvSpPr>
          <p:spPr bwMode="auto">
            <a:xfrm>
              <a:off x="9695668" y="1649961"/>
              <a:ext cx="78396"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5" name="Rectangle 2214"/>
            <p:cNvSpPr>
              <a:spLocks noChangeArrowheads="1"/>
            </p:cNvSpPr>
            <p:nvPr userDrawn="1"/>
          </p:nvSpPr>
          <p:spPr bwMode="auto">
            <a:xfrm>
              <a:off x="9695668" y="1649961"/>
              <a:ext cx="78396"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6" name="Rectangle 2215"/>
            <p:cNvSpPr>
              <a:spLocks noChangeArrowheads="1"/>
            </p:cNvSpPr>
            <p:nvPr userDrawn="1"/>
          </p:nvSpPr>
          <p:spPr bwMode="auto">
            <a:xfrm>
              <a:off x="9695668" y="1778993"/>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7" name="Rectangle 2216"/>
            <p:cNvSpPr>
              <a:spLocks noChangeArrowheads="1"/>
            </p:cNvSpPr>
            <p:nvPr userDrawn="1"/>
          </p:nvSpPr>
          <p:spPr bwMode="auto">
            <a:xfrm>
              <a:off x="9695668" y="1778993"/>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8" name="Rectangle 2217"/>
            <p:cNvSpPr>
              <a:spLocks noChangeArrowheads="1"/>
            </p:cNvSpPr>
            <p:nvPr userDrawn="1"/>
          </p:nvSpPr>
          <p:spPr bwMode="auto">
            <a:xfrm>
              <a:off x="9695668" y="1908025"/>
              <a:ext cx="78396"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9" name="Rectangle 2218"/>
            <p:cNvSpPr>
              <a:spLocks noChangeArrowheads="1"/>
            </p:cNvSpPr>
            <p:nvPr userDrawn="1"/>
          </p:nvSpPr>
          <p:spPr bwMode="auto">
            <a:xfrm>
              <a:off x="9695668" y="1908025"/>
              <a:ext cx="78396"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0" name="Rectangle 2220"/>
            <p:cNvSpPr>
              <a:spLocks noChangeArrowheads="1"/>
            </p:cNvSpPr>
            <p:nvPr userDrawn="1"/>
          </p:nvSpPr>
          <p:spPr bwMode="auto">
            <a:xfrm>
              <a:off x="9695668" y="2038014"/>
              <a:ext cx="78396"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1" name="Rectangle 2221"/>
            <p:cNvSpPr>
              <a:spLocks noChangeArrowheads="1"/>
            </p:cNvSpPr>
            <p:nvPr userDrawn="1"/>
          </p:nvSpPr>
          <p:spPr bwMode="auto">
            <a:xfrm>
              <a:off x="9695668" y="2038014"/>
              <a:ext cx="78396"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2" name="Rectangle 2222"/>
            <p:cNvSpPr>
              <a:spLocks noChangeArrowheads="1"/>
            </p:cNvSpPr>
            <p:nvPr userDrawn="1"/>
          </p:nvSpPr>
          <p:spPr bwMode="auto">
            <a:xfrm>
              <a:off x="9695668" y="2167046"/>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3" name="Rectangle 2223"/>
            <p:cNvSpPr>
              <a:spLocks noChangeArrowheads="1"/>
            </p:cNvSpPr>
            <p:nvPr userDrawn="1"/>
          </p:nvSpPr>
          <p:spPr bwMode="auto">
            <a:xfrm>
              <a:off x="9695668" y="2167046"/>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4" name="Rectangle 2224"/>
            <p:cNvSpPr>
              <a:spLocks noChangeArrowheads="1"/>
            </p:cNvSpPr>
            <p:nvPr userDrawn="1"/>
          </p:nvSpPr>
          <p:spPr bwMode="auto">
            <a:xfrm>
              <a:off x="9695668" y="2296078"/>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5" name="Rectangle 2225"/>
            <p:cNvSpPr>
              <a:spLocks noChangeArrowheads="1"/>
            </p:cNvSpPr>
            <p:nvPr userDrawn="1"/>
          </p:nvSpPr>
          <p:spPr bwMode="auto">
            <a:xfrm>
              <a:off x="9695668" y="2296078"/>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6" name="Rectangle 2226"/>
            <p:cNvSpPr>
              <a:spLocks noChangeArrowheads="1"/>
            </p:cNvSpPr>
            <p:nvPr userDrawn="1"/>
          </p:nvSpPr>
          <p:spPr bwMode="auto">
            <a:xfrm>
              <a:off x="9695668" y="2425111"/>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7" name="Rectangle 2227"/>
            <p:cNvSpPr>
              <a:spLocks noChangeArrowheads="1"/>
            </p:cNvSpPr>
            <p:nvPr userDrawn="1"/>
          </p:nvSpPr>
          <p:spPr bwMode="auto">
            <a:xfrm>
              <a:off x="9695668" y="2425111"/>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8" name="Rectangle 2228"/>
            <p:cNvSpPr>
              <a:spLocks noChangeArrowheads="1"/>
            </p:cNvSpPr>
            <p:nvPr userDrawn="1"/>
          </p:nvSpPr>
          <p:spPr bwMode="auto">
            <a:xfrm>
              <a:off x="9695668" y="2556055"/>
              <a:ext cx="78396"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9" name="Rectangle 2229"/>
            <p:cNvSpPr>
              <a:spLocks noChangeArrowheads="1"/>
            </p:cNvSpPr>
            <p:nvPr userDrawn="1"/>
          </p:nvSpPr>
          <p:spPr bwMode="auto">
            <a:xfrm>
              <a:off x="9695668" y="2556055"/>
              <a:ext cx="78396"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0" name="Rectangle 2230"/>
            <p:cNvSpPr>
              <a:spLocks noChangeArrowheads="1"/>
            </p:cNvSpPr>
            <p:nvPr userDrawn="1"/>
          </p:nvSpPr>
          <p:spPr bwMode="auto">
            <a:xfrm>
              <a:off x="9695668" y="2685087"/>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1" name="Rectangle 2231"/>
            <p:cNvSpPr>
              <a:spLocks noChangeArrowheads="1"/>
            </p:cNvSpPr>
            <p:nvPr userDrawn="1"/>
          </p:nvSpPr>
          <p:spPr bwMode="auto">
            <a:xfrm>
              <a:off x="9695668" y="2685087"/>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2" name="Rectangle 2232"/>
            <p:cNvSpPr>
              <a:spLocks noChangeArrowheads="1"/>
            </p:cNvSpPr>
            <p:nvPr userDrawn="1"/>
          </p:nvSpPr>
          <p:spPr bwMode="auto">
            <a:xfrm>
              <a:off x="9695668" y="2813164"/>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3" name="Rectangle 2233"/>
            <p:cNvSpPr>
              <a:spLocks noChangeArrowheads="1"/>
            </p:cNvSpPr>
            <p:nvPr userDrawn="1"/>
          </p:nvSpPr>
          <p:spPr bwMode="auto">
            <a:xfrm>
              <a:off x="9695668" y="2813164"/>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4" name="Rectangle 2234"/>
            <p:cNvSpPr>
              <a:spLocks noChangeArrowheads="1"/>
            </p:cNvSpPr>
            <p:nvPr userDrawn="1"/>
          </p:nvSpPr>
          <p:spPr bwMode="auto">
            <a:xfrm>
              <a:off x="9695668" y="2944108"/>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5" name="Rectangle 2235"/>
            <p:cNvSpPr>
              <a:spLocks noChangeArrowheads="1"/>
            </p:cNvSpPr>
            <p:nvPr userDrawn="1"/>
          </p:nvSpPr>
          <p:spPr bwMode="auto">
            <a:xfrm>
              <a:off x="9695668" y="2944108"/>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6" name="Rectangle 2236"/>
            <p:cNvSpPr>
              <a:spLocks noChangeArrowheads="1"/>
            </p:cNvSpPr>
            <p:nvPr userDrawn="1"/>
          </p:nvSpPr>
          <p:spPr bwMode="auto">
            <a:xfrm>
              <a:off x="9695668" y="3073140"/>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7" name="Rectangle 2237"/>
            <p:cNvSpPr>
              <a:spLocks noChangeArrowheads="1"/>
            </p:cNvSpPr>
            <p:nvPr userDrawn="1"/>
          </p:nvSpPr>
          <p:spPr bwMode="auto">
            <a:xfrm>
              <a:off x="9695668" y="3073140"/>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8" name="Rectangle 2238"/>
            <p:cNvSpPr>
              <a:spLocks noChangeArrowheads="1"/>
            </p:cNvSpPr>
            <p:nvPr userDrawn="1"/>
          </p:nvSpPr>
          <p:spPr bwMode="auto">
            <a:xfrm>
              <a:off x="9695668" y="3202172"/>
              <a:ext cx="78396"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9" name="Rectangle 2239"/>
            <p:cNvSpPr>
              <a:spLocks noChangeArrowheads="1"/>
            </p:cNvSpPr>
            <p:nvPr userDrawn="1"/>
          </p:nvSpPr>
          <p:spPr bwMode="auto">
            <a:xfrm>
              <a:off x="9695668" y="3202172"/>
              <a:ext cx="78396"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0" name="Rectangle 2240"/>
            <p:cNvSpPr>
              <a:spLocks noChangeArrowheads="1"/>
            </p:cNvSpPr>
            <p:nvPr userDrawn="1"/>
          </p:nvSpPr>
          <p:spPr bwMode="auto">
            <a:xfrm>
              <a:off x="9695668" y="3333117"/>
              <a:ext cx="78396" cy="78375"/>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1" name="Rectangle 2241"/>
            <p:cNvSpPr>
              <a:spLocks noChangeArrowheads="1"/>
            </p:cNvSpPr>
            <p:nvPr userDrawn="1"/>
          </p:nvSpPr>
          <p:spPr bwMode="auto">
            <a:xfrm>
              <a:off x="9695668" y="3333117"/>
              <a:ext cx="78396" cy="78375"/>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2" name="Rectangle 2242"/>
            <p:cNvSpPr>
              <a:spLocks noChangeArrowheads="1"/>
            </p:cNvSpPr>
            <p:nvPr userDrawn="1"/>
          </p:nvSpPr>
          <p:spPr bwMode="auto">
            <a:xfrm>
              <a:off x="9824736" y="151901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3" name="Rectangle 2243"/>
            <p:cNvSpPr>
              <a:spLocks noChangeArrowheads="1"/>
            </p:cNvSpPr>
            <p:nvPr userDrawn="1"/>
          </p:nvSpPr>
          <p:spPr bwMode="auto">
            <a:xfrm>
              <a:off x="9824736" y="151901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4" name="Rectangle 2244"/>
            <p:cNvSpPr>
              <a:spLocks noChangeArrowheads="1"/>
            </p:cNvSpPr>
            <p:nvPr userDrawn="1"/>
          </p:nvSpPr>
          <p:spPr bwMode="auto">
            <a:xfrm>
              <a:off x="9824736" y="1649961"/>
              <a:ext cx="81264"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5" name="Rectangle 2245"/>
            <p:cNvSpPr>
              <a:spLocks noChangeArrowheads="1"/>
            </p:cNvSpPr>
            <p:nvPr userDrawn="1"/>
          </p:nvSpPr>
          <p:spPr bwMode="auto">
            <a:xfrm>
              <a:off x="9824736" y="1649961"/>
              <a:ext cx="81264"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6" name="Rectangle 2246"/>
            <p:cNvSpPr>
              <a:spLocks noChangeArrowheads="1"/>
            </p:cNvSpPr>
            <p:nvPr userDrawn="1"/>
          </p:nvSpPr>
          <p:spPr bwMode="auto">
            <a:xfrm>
              <a:off x="9824736" y="1778993"/>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7" name="Rectangle 2247"/>
            <p:cNvSpPr>
              <a:spLocks noChangeArrowheads="1"/>
            </p:cNvSpPr>
            <p:nvPr userDrawn="1"/>
          </p:nvSpPr>
          <p:spPr bwMode="auto">
            <a:xfrm>
              <a:off x="9824736" y="1778993"/>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8" name="Rectangle 2248"/>
            <p:cNvSpPr>
              <a:spLocks noChangeArrowheads="1"/>
            </p:cNvSpPr>
            <p:nvPr userDrawn="1"/>
          </p:nvSpPr>
          <p:spPr bwMode="auto">
            <a:xfrm>
              <a:off x="9824736" y="190802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9" name="Rectangle 2249"/>
            <p:cNvSpPr>
              <a:spLocks noChangeArrowheads="1"/>
            </p:cNvSpPr>
            <p:nvPr userDrawn="1"/>
          </p:nvSpPr>
          <p:spPr bwMode="auto">
            <a:xfrm>
              <a:off x="9824736" y="190802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0" name="Rectangle 2250"/>
            <p:cNvSpPr>
              <a:spLocks noChangeArrowheads="1"/>
            </p:cNvSpPr>
            <p:nvPr userDrawn="1"/>
          </p:nvSpPr>
          <p:spPr bwMode="auto">
            <a:xfrm>
              <a:off x="9824736"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1" name="Rectangle 2251"/>
            <p:cNvSpPr>
              <a:spLocks noChangeArrowheads="1"/>
            </p:cNvSpPr>
            <p:nvPr userDrawn="1"/>
          </p:nvSpPr>
          <p:spPr bwMode="auto">
            <a:xfrm>
              <a:off x="9824736"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2" name="Rectangle 2252"/>
            <p:cNvSpPr>
              <a:spLocks noChangeArrowheads="1"/>
            </p:cNvSpPr>
            <p:nvPr userDrawn="1"/>
          </p:nvSpPr>
          <p:spPr bwMode="auto">
            <a:xfrm>
              <a:off x="9824736"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3" name="Rectangle 2253"/>
            <p:cNvSpPr>
              <a:spLocks noChangeArrowheads="1"/>
            </p:cNvSpPr>
            <p:nvPr userDrawn="1"/>
          </p:nvSpPr>
          <p:spPr bwMode="auto">
            <a:xfrm>
              <a:off x="9824736"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4" name="Rectangle 2254"/>
            <p:cNvSpPr>
              <a:spLocks noChangeArrowheads="1"/>
            </p:cNvSpPr>
            <p:nvPr userDrawn="1"/>
          </p:nvSpPr>
          <p:spPr bwMode="auto">
            <a:xfrm>
              <a:off x="9824736"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5" name="Rectangle 2255"/>
            <p:cNvSpPr>
              <a:spLocks noChangeArrowheads="1"/>
            </p:cNvSpPr>
            <p:nvPr userDrawn="1"/>
          </p:nvSpPr>
          <p:spPr bwMode="auto">
            <a:xfrm>
              <a:off x="9824736"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6" name="Rectangle 2256"/>
            <p:cNvSpPr>
              <a:spLocks noChangeArrowheads="1"/>
            </p:cNvSpPr>
            <p:nvPr userDrawn="1"/>
          </p:nvSpPr>
          <p:spPr bwMode="auto">
            <a:xfrm>
              <a:off x="9824736" y="2425111"/>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7" name="Rectangle 2257"/>
            <p:cNvSpPr>
              <a:spLocks noChangeArrowheads="1"/>
            </p:cNvSpPr>
            <p:nvPr userDrawn="1"/>
          </p:nvSpPr>
          <p:spPr bwMode="auto">
            <a:xfrm>
              <a:off x="9824736" y="2425111"/>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8" name="Rectangle 2258"/>
            <p:cNvSpPr>
              <a:spLocks noChangeArrowheads="1"/>
            </p:cNvSpPr>
            <p:nvPr userDrawn="1"/>
          </p:nvSpPr>
          <p:spPr bwMode="auto">
            <a:xfrm>
              <a:off x="9824736" y="255605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9" name="Rectangle 2259"/>
            <p:cNvSpPr>
              <a:spLocks noChangeArrowheads="1"/>
            </p:cNvSpPr>
            <p:nvPr userDrawn="1"/>
          </p:nvSpPr>
          <p:spPr bwMode="auto">
            <a:xfrm>
              <a:off x="9824736" y="255605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0" name="Rectangle 2260"/>
            <p:cNvSpPr>
              <a:spLocks noChangeArrowheads="1"/>
            </p:cNvSpPr>
            <p:nvPr userDrawn="1"/>
          </p:nvSpPr>
          <p:spPr bwMode="auto">
            <a:xfrm>
              <a:off x="9824736" y="268508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1" name="Rectangle 2261"/>
            <p:cNvSpPr>
              <a:spLocks noChangeArrowheads="1"/>
            </p:cNvSpPr>
            <p:nvPr userDrawn="1"/>
          </p:nvSpPr>
          <p:spPr bwMode="auto">
            <a:xfrm>
              <a:off x="9824736" y="268508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2" name="Rectangle 2262"/>
            <p:cNvSpPr>
              <a:spLocks noChangeArrowheads="1"/>
            </p:cNvSpPr>
            <p:nvPr userDrawn="1"/>
          </p:nvSpPr>
          <p:spPr bwMode="auto">
            <a:xfrm>
              <a:off x="9824736" y="2813164"/>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3" name="Rectangle 2263"/>
            <p:cNvSpPr>
              <a:spLocks noChangeArrowheads="1"/>
            </p:cNvSpPr>
            <p:nvPr userDrawn="1"/>
          </p:nvSpPr>
          <p:spPr bwMode="auto">
            <a:xfrm>
              <a:off x="9824736" y="2813164"/>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4" name="Rectangle 2264"/>
            <p:cNvSpPr>
              <a:spLocks noChangeArrowheads="1"/>
            </p:cNvSpPr>
            <p:nvPr userDrawn="1"/>
          </p:nvSpPr>
          <p:spPr bwMode="auto">
            <a:xfrm>
              <a:off x="9824736" y="294410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5" name="Rectangle 2265"/>
            <p:cNvSpPr>
              <a:spLocks noChangeArrowheads="1"/>
            </p:cNvSpPr>
            <p:nvPr userDrawn="1"/>
          </p:nvSpPr>
          <p:spPr bwMode="auto">
            <a:xfrm>
              <a:off x="9824736" y="294410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6" name="Rectangle 2266"/>
            <p:cNvSpPr>
              <a:spLocks noChangeArrowheads="1"/>
            </p:cNvSpPr>
            <p:nvPr userDrawn="1"/>
          </p:nvSpPr>
          <p:spPr bwMode="auto">
            <a:xfrm>
              <a:off x="9824736" y="3073140"/>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7" name="Rectangle 2267"/>
            <p:cNvSpPr>
              <a:spLocks noChangeArrowheads="1"/>
            </p:cNvSpPr>
            <p:nvPr userDrawn="1"/>
          </p:nvSpPr>
          <p:spPr bwMode="auto">
            <a:xfrm>
              <a:off x="9824736" y="3073140"/>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8" name="Rectangle 2268"/>
            <p:cNvSpPr>
              <a:spLocks noChangeArrowheads="1"/>
            </p:cNvSpPr>
            <p:nvPr userDrawn="1"/>
          </p:nvSpPr>
          <p:spPr bwMode="auto">
            <a:xfrm>
              <a:off x="9824736" y="3202172"/>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9" name="Rectangle 2269"/>
            <p:cNvSpPr>
              <a:spLocks noChangeArrowheads="1"/>
            </p:cNvSpPr>
            <p:nvPr userDrawn="1"/>
          </p:nvSpPr>
          <p:spPr bwMode="auto">
            <a:xfrm>
              <a:off x="9824736" y="3202172"/>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grpSp>
      <p:graphicFrame>
        <p:nvGraphicFramePr>
          <p:cNvPr id="142" name="Object 7"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1028" name="think-cell Slide" r:id="rId6" imgW="360" imgH="360" progId="">
                  <p:embed/>
                </p:oleObj>
              </mc:Choice>
              <mc:Fallback>
                <p:oleObj name="think-cell Slide" r:id="rId6" imgW="360" imgH="360" progId="">
                  <p:embed/>
                  <p:pic>
                    <p:nvPicPr>
                      <p:cNvPr id="142"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 name="Rectangle 14"/>
          <p:cNvSpPr>
            <a:spLocks noChangeArrowheads="1"/>
          </p:cNvSpPr>
          <p:nvPr/>
        </p:nvSpPr>
        <p:spPr bwMode="auto">
          <a:xfrm>
            <a:off x="8057662" y="6623050"/>
            <a:ext cx="351497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p>
            <a:pPr algn="r" defTabSz="995363">
              <a:lnSpc>
                <a:spcPct val="90000"/>
              </a:lnSpc>
              <a:spcBef>
                <a:spcPct val="10000"/>
              </a:spcBef>
            </a:pPr>
            <a:endParaRPr lang="en-US" altLang="en-US" sz="700">
              <a:solidFill>
                <a:srgbClr val="9E9E9E"/>
              </a:solidFill>
            </a:endParaRPr>
          </a:p>
        </p:txBody>
      </p:sp>
      <p:sp>
        <p:nvSpPr>
          <p:cNvPr id="146" name="TextBox 15"/>
          <p:cNvSpPr txBox="1">
            <a:spLocks noChangeArrowheads="1"/>
          </p:cNvSpPr>
          <p:nvPr>
            <p:custDataLst>
              <p:tags r:id="rId3"/>
            </p:custDataLst>
          </p:nvPr>
        </p:nvSpPr>
        <p:spPr bwMode="auto">
          <a:xfrm>
            <a:off x="11787935"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eaLnBrk="1" hangingPunct="1"/>
            <a:fld id="{C42AC2F0-AA4E-44F8-A60B-1A3AC66625C0}" type="slidenum">
              <a:rPr lang="en-US" sz="700">
                <a:solidFill>
                  <a:srgbClr val="9E9E9E"/>
                </a:solidFill>
              </a:rPr>
              <a:pPr algn="ctr" eaLnBrk="1" hangingPunct="1"/>
              <a:t>‹#›</a:t>
            </a:fld>
            <a:endParaRPr lang="en-US" sz="700">
              <a:solidFill>
                <a:srgbClr val="9E9E9E"/>
              </a:solidFill>
            </a:endParaRPr>
          </a:p>
        </p:txBody>
      </p:sp>
      <p:sp>
        <p:nvSpPr>
          <p:cNvPr id="150" name="AutoShape 2" descr="File:Chicago Skyline Hi-Res.jpg"/>
          <p:cNvSpPr>
            <a:spLocks noChangeAspect="1" noChangeArrowheads="1"/>
          </p:cNvSpPr>
          <p:nvPr userDrawn="1"/>
        </p:nvSpPr>
        <p:spPr bwMode="auto">
          <a:xfrm>
            <a:off x="195385" y="-144463"/>
            <a:ext cx="375138"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900"/>
          </a:p>
        </p:txBody>
      </p:sp>
      <p:graphicFrame>
        <p:nvGraphicFramePr>
          <p:cNvPr id="151" name="Object 150" hidden="1"/>
          <p:cNvGraphicFramePr>
            <a:graphicFrameLocks noChangeAspect="1"/>
          </p:cNvGraphicFramePr>
          <p:nvPr>
            <p:custDataLst>
              <p:tags r:id="rId4"/>
            </p:custDataLst>
          </p:nvPr>
        </p:nvGraphicFramePr>
        <p:xfrm>
          <a:off x="0" y="1"/>
          <a:ext cx="181708" cy="144463"/>
        </p:xfrm>
        <a:graphic>
          <a:graphicData uri="http://schemas.openxmlformats.org/presentationml/2006/ole">
            <mc:AlternateContent xmlns:mc="http://schemas.openxmlformats.org/markup-compatibility/2006">
              <mc:Choice xmlns:v="urn:schemas-microsoft-com:vml" Requires="v">
                <p:oleObj spid="_x0000_s1029" name="think-cell Slide" r:id="rId8" imgW="360" imgH="360" progId="">
                  <p:embed/>
                </p:oleObj>
              </mc:Choice>
              <mc:Fallback>
                <p:oleObj name="think-cell Slide" r:id="rId8" imgW="360" imgH="360" progId="">
                  <p:embed/>
                  <p:pic>
                    <p:nvPicPr>
                      <p:cNvPr id="151" name="Object 150"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81708"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AutoShape 5" descr="https://www.capgemini.com/sites/default/files/en/2017/05/50th-anniversary-presskit/presskit.jpg"/>
          <p:cNvSpPr>
            <a:spLocks noChangeAspect="1" noChangeArrowheads="1"/>
          </p:cNvSpPr>
          <p:nvPr userDrawn="1"/>
        </p:nvSpPr>
        <p:spPr bwMode="auto">
          <a:xfrm>
            <a:off x="379046" y="7938"/>
            <a:ext cx="375138"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900"/>
          </a:p>
        </p:txBody>
      </p:sp>
      <p:sp>
        <p:nvSpPr>
          <p:cNvPr id="4" name="AutoShape 7" descr="https://www.capgemini.com/sites/default/files/en/2017/05/50th-anniversary-presskit/presskit.jpg"/>
          <p:cNvSpPr>
            <a:spLocks noChangeAspect="1" noChangeArrowheads="1"/>
          </p:cNvSpPr>
          <p:nvPr userDrawn="1"/>
        </p:nvSpPr>
        <p:spPr bwMode="auto">
          <a:xfrm>
            <a:off x="566616" y="160338"/>
            <a:ext cx="375138"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900"/>
          </a:p>
        </p:txBody>
      </p:sp>
      <p:pic>
        <p:nvPicPr>
          <p:cNvPr id="156"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1836" t="-4713" b="16530"/>
          <a:stretch/>
        </p:blipFill>
        <p:spPr>
          <a:xfrm>
            <a:off x="11491420" y="164829"/>
            <a:ext cx="424356" cy="459624"/>
          </a:xfrm>
          <a:prstGeom prst="rect">
            <a:avLst/>
          </a:prstGeom>
        </p:spPr>
      </p:pic>
      <p:sp>
        <p:nvSpPr>
          <p:cNvPr id="148" name="Retângulo 43">
            <a:extLst>
              <a:ext uri="{FF2B5EF4-FFF2-40B4-BE49-F238E27FC236}">
                <a16:creationId xmlns:a16="http://schemas.microsoft.com/office/drawing/2014/main" id="{834ADCB4-BFB1-450D-8F6D-64217F4CD92C}"/>
              </a:ext>
            </a:extLst>
          </p:cNvPr>
          <p:cNvSpPr/>
          <p:nvPr userDrawn="1"/>
        </p:nvSpPr>
        <p:spPr>
          <a:xfrm>
            <a:off x="277654" y="6587744"/>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sp>
        <p:nvSpPr>
          <p:cNvPr id="152" name="Retângulo 43">
            <a:extLst>
              <a:ext uri="{FF2B5EF4-FFF2-40B4-BE49-F238E27FC236}">
                <a16:creationId xmlns:a16="http://schemas.microsoft.com/office/drawing/2014/main" id="{25FC8637-25BD-4C09-AF25-56B4243DAB3D}"/>
              </a:ext>
            </a:extLst>
          </p:cNvPr>
          <p:cNvSpPr/>
          <p:nvPr userDrawn="1"/>
        </p:nvSpPr>
        <p:spPr>
          <a:xfrm>
            <a:off x="11764778" y="6555758"/>
            <a:ext cx="261610"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
        <p:nvSpPr>
          <p:cNvPr id="149" name="Freeform: Shape 148">
            <a:extLst>
              <a:ext uri="{FF2B5EF4-FFF2-40B4-BE49-F238E27FC236}">
                <a16:creationId xmlns:a16="http://schemas.microsoft.com/office/drawing/2014/main" id="{26AF49B8-C666-4126-A561-7510DE88031D}"/>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Tree>
    <p:extLst>
      <p:ext uri="{BB962C8B-B14F-4D97-AF65-F5344CB8AC3E}">
        <p14:creationId xmlns:p14="http://schemas.microsoft.com/office/powerpoint/2010/main" val="2412319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544"/>
          </a:p>
        </p:txBody>
      </p:sp>
      <p:grpSp>
        <p:nvGrpSpPr>
          <p:cNvPr id="9" name="Group 8"/>
          <p:cNvGrpSpPr/>
          <p:nvPr userDrawn="1"/>
        </p:nvGrpSpPr>
        <p:grpSpPr>
          <a:xfrm>
            <a:off x="4979035" y="2404112"/>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a:p>
          </p:txBody>
        </p:sp>
      </p:grpSp>
      <p:sp>
        <p:nvSpPr>
          <p:cNvPr id="14" name="Rectangle 13"/>
          <p:cNvSpPr/>
          <p:nvPr userDrawn="1"/>
        </p:nvSpPr>
        <p:spPr>
          <a:xfrm>
            <a:off x="6536183" y="2886346"/>
            <a:ext cx="512572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75"/>
              </a:lnSpc>
            </a:pPr>
            <a:r>
              <a:rPr lang="en-US" sz="731">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31">
                <a:solidFill>
                  <a:schemeClr val="accent1"/>
                </a:solidFill>
              </a:rPr>
              <a:t>the Collaborative Business Experience™</a:t>
            </a:r>
            <a:r>
              <a:rPr lang="en-US" sz="731">
                <a:solidFill>
                  <a:schemeClr val="tx1"/>
                </a:solidFill>
              </a:rPr>
              <a:t>, and draws on </a:t>
            </a:r>
            <a:r>
              <a:rPr lang="en-US" sz="731">
                <a:solidFill>
                  <a:schemeClr val="accent1"/>
                </a:solidFill>
              </a:rPr>
              <a:t>Rightshore</a:t>
            </a:r>
            <a:r>
              <a:rPr lang="en-US" sz="731" baseline="30000">
                <a:solidFill>
                  <a:schemeClr val="accent1"/>
                </a:solidFill>
              </a:rPr>
              <a:t>®</a:t>
            </a:r>
            <a:r>
              <a:rPr lang="en-US" sz="731">
                <a:solidFill>
                  <a:schemeClr val="tx1"/>
                </a:solidFill>
              </a:rPr>
              <a:t>, its worldwide delivery model.</a:t>
            </a:r>
          </a:p>
        </p:txBody>
      </p:sp>
      <p:sp>
        <p:nvSpPr>
          <p:cNvPr id="15" name="Rectangle 14"/>
          <p:cNvSpPr/>
          <p:nvPr userDrawn="1"/>
        </p:nvSpPr>
        <p:spPr>
          <a:xfrm>
            <a:off x="6536183" y="2507082"/>
            <a:ext cx="2219961"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625"/>
              </a:lnSpc>
            </a:pPr>
            <a:r>
              <a:rPr lang="en-US" sz="1138">
                <a:solidFill>
                  <a:schemeClr val="accent1"/>
                </a:solidFill>
              </a:rPr>
              <a:t>About Capgemini</a:t>
            </a:r>
          </a:p>
        </p:txBody>
      </p:sp>
      <p:sp>
        <p:nvSpPr>
          <p:cNvPr id="16" name="Rectangle 15"/>
          <p:cNvSpPr/>
          <p:nvPr userDrawn="1"/>
        </p:nvSpPr>
        <p:spPr>
          <a:xfrm>
            <a:off x="6536183" y="4235826"/>
            <a:ext cx="2057401"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75"/>
              </a:lnSpc>
              <a:spcAft>
                <a:spcPts val="488"/>
              </a:spcAft>
            </a:pPr>
            <a:r>
              <a:rPr lang="en-US" sz="731">
                <a:solidFill>
                  <a:schemeClr val="tx1"/>
                </a:solidFill>
              </a:rPr>
              <a:t>Learn more about us at</a:t>
            </a:r>
          </a:p>
          <a:p>
            <a:pPr algn="just">
              <a:lnSpc>
                <a:spcPts val="975"/>
              </a:lnSpc>
            </a:pPr>
            <a:r>
              <a:rPr lang="en-US" sz="1138">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9841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81793"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565170"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948546"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415039" y="3979258"/>
            <a:ext cx="333195" cy="333195"/>
          </a:xfrm>
          <a:prstGeom prst="rect">
            <a:avLst/>
          </a:prstGeom>
          <a:noFill/>
        </p:spPr>
      </p:pic>
      <p:sp>
        <p:nvSpPr>
          <p:cNvPr id="23" name="Rectangle 22"/>
          <p:cNvSpPr/>
          <p:nvPr userDrawn="1"/>
        </p:nvSpPr>
        <p:spPr>
          <a:xfrm>
            <a:off x="415038" y="5746070"/>
            <a:ext cx="4198620" cy="464230"/>
          </a:xfrm>
          <a:prstGeom prst="rect">
            <a:avLst/>
          </a:prstGeom>
        </p:spPr>
        <p:txBody>
          <a:bodyPr wrap="square" lIns="0" tIns="0" rIns="0" bIns="0" anchor="b" anchorCtr="0">
            <a:spAutoFit/>
          </a:bodyPr>
          <a:lstStyle/>
          <a:p>
            <a:pPr>
              <a:spcAft>
                <a:spcPts val="488"/>
              </a:spcAft>
            </a:pPr>
            <a:r>
              <a:rPr lang="en-US" sz="650" noProof="0">
                <a:solidFill>
                  <a:schemeClr val="bg1"/>
                </a:solidFill>
                <a:latin typeface="+mn-lt"/>
                <a:cs typeface="Arial"/>
              </a:rPr>
              <a:t>This message contains information that may be privileged or confidential and is the property of the </a:t>
            </a:r>
            <a:r>
              <a:rPr lang="en-US" sz="650" noProof="0" err="1">
                <a:solidFill>
                  <a:schemeClr val="bg1"/>
                </a:solidFill>
                <a:latin typeface="+mn-lt"/>
                <a:cs typeface="Arial"/>
              </a:rPr>
              <a:t>Capgemini</a:t>
            </a:r>
            <a:r>
              <a:rPr lang="en-US" sz="650" noProof="0">
                <a:solidFill>
                  <a:schemeClr val="bg1"/>
                </a:solidFill>
                <a:latin typeface="+mn-lt"/>
                <a:cs typeface="Arial"/>
              </a:rPr>
              <a:t> Group.</a:t>
            </a:r>
            <a:br>
              <a:rPr lang="en-US" sz="650" noProof="0">
                <a:solidFill>
                  <a:schemeClr val="bg1"/>
                </a:solidFill>
                <a:latin typeface="+mn-lt"/>
                <a:cs typeface="Arial"/>
              </a:rPr>
            </a:br>
            <a:r>
              <a:rPr lang="en-US" sz="650" noProof="0">
                <a:solidFill>
                  <a:schemeClr val="bg1"/>
                </a:solidFill>
                <a:latin typeface="Arial"/>
                <a:cs typeface="Arial"/>
              </a:rPr>
              <a:t>Copyright © 2019 </a:t>
            </a:r>
            <a:r>
              <a:rPr lang="en-US" sz="650" noProof="0" err="1">
                <a:solidFill>
                  <a:schemeClr val="bg1"/>
                </a:solidFill>
                <a:latin typeface="Arial"/>
                <a:cs typeface="Arial"/>
              </a:rPr>
              <a:t>Capgemini</a:t>
            </a:r>
            <a:r>
              <a:rPr lang="en-US" sz="650" noProof="0">
                <a:solidFill>
                  <a:schemeClr val="bg1"/>
                </a:solidFill>
                <a:latin typeface="Arial"/>
                <a:cs typeface="Arial"/>
              </a:rPr>
              <a:t>. All rights reserved.</a:t>
            </a:r>
          </a:p>
          <a:p>
            <a:pPr marL="0" marR="0" indent="0" defTabSz="778177" rtl="0" eaLnBrk="1" fontAlgn="auto" latinLnBrk="0" hangingPunct="1">
              <a:lnSpc>
                <a:spcPct val="100000"/>
              </a:lnSpc>
              <a:spcBef>
                <a:spcPts val="0"/>
              </a:spcBef>
              <a:spcAft>
                <a:spcPts val="488"/>
              </a:spcAft>
              <a:buClrTx/>
              <a:buSzTx/>
              <a:buFontTx/>
              <a:buNone/>
              <a:tabLst/>
              <a:defRPr/>
            </a:pPr>
            <a:r>
              <a:rPr lang="en-US" sz="650" noProof="0" err="1">
                <a:solidFill>
                  <a:schemeClr val="bg1"/>
                </a:solidFill>
                <a:latin typeface="Arial"/>
                <a:cs typeface="Arial"/>
              </a:rPr>
              <a:t>Rightshore</a:t>
            </a:r>
            <a:r>
              <a:rPr lang="en-US" sz="650" baseline="30000" noProof="0">
                <a:solidFill>
                  <a:schemeClr val="bg1"/>
                </a:solidFill>
                <a:latin typeface="Arial"/>
                <a:cs typeface="Arial"/>
              </a:rPr>
              <a:t>®</a:t>
            </a:r>
            <a:r>
              <a:rPr lang="en-US" sz="650" noProof="0">
                <a:solidFill>
                  <a:schemeClr val="bg1"/>
                </a:solidFill>
                <a:latin typeface="Arial"/>
                <a:cs typeface="Arial"/>
              </a:rPr>
              <a:t> is a trademark belonging to </a:t>
            </a:r>
            <a:r>
              <a:rPr lang="en-US" sz="650" noProof="0" err="1">
                <a:solidFill>
                  <a:schemeClr val="bg1"/>
                </a:solidFill>
                <a:latin typeface="Arial"/>
                <a:cs typeface="Arial"/>
              </a:rPr>
              <a:t>Capgemini</a:t>
            </a:r>
            <a:r>
              <a:rPr lang="en-US" sz="650" noProof="0">
                <a:solidFill>
                  <a:schemeClr val="bg1"/>
                </a:solidFill>
                <a:latin typeface="Arial"/>
                <a:cs typeface="Arial"/>
              </a:rPr>
              <a:t>.</a:t>
            </a:r>
          </a:p>
        </p:txBody>
      </p:sp>
      <p:sp>
        <p:nvSpPr>
          <p:cNvPr id="24" name="Rectangle 23"/>
          <p:cNvSpPr/>
          <p:nvPr userDrawn="1"/>
        </p:nvSpPr>
        <p:spPr>
          <a:xfrm>
            <a:off x="6536185" y="6060133"/>
            <a:ext cx="5219698" cy="150169"/>
          </a:xfrm>
          <a:prstGeom prst="rect">
            <a:avLst/>
          </a:prstGeom>
        </p:spPr>
        <p:txBody>
          <a:bodyPr wrap="square" lIns="0" tIns="0" rIns="0" bIns="0" anchor="b" anchorCtr="0">
            <a:spAutoFit/>
          </a:bodyPr>
          <a:lstStyle/>
          <a:p>
            <a:pPr>
              <a:spcAft>
                <a:spcPts val="488"/>
              </a:spcAft>
            </a:pPr>
            <a:r>
              <a:rPr lang="en-US" sz="488">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1" y="3812094"/>
            <a:ext cx="2336089"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a:p>
        </p:txBody>
      </p:sp>
      <p:sp>
        <p:nvSpPr>
          <p:cNvPr id="26" name="Rectangle 25">
            <a:hlinkClick r:id="rId13"/>
          </p:cNvPr>
          <p:cNvSpPr/>
          <p:nvPr userDrawn="1"/>
        </p:nvSpPr>
        <p:spPr>
          <a:xfrm>
            <a:off x="10730866"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a:p>
        </p:txBody>
      </p:sp>
      <p:sp>
        <p:nvSpPr>
          <p:cNvPr id="27" name="Rectangle 26">
            <a:hlinkClick r:id="rId14"/>
          </p:cNvPr>
          <p:cNvSpPr/>
          <p:nvPr userDrawn="1"/>
        </p:nvSpPr>
        <p:spPr>
          <a:xfrm>
            <a:off x="6532245" y="4445641"/>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64292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6F90CB8-A99F-4CC3-9BA2-00C96A95DC2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0802" y="2"/>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7" y="-1"/>
            <a:ext cx="5907313" cy="6857998"/>
          </a:xfrm>
          <a:prstGeom prst="rect">
            <a:avLst/>
          </a:prstGeom>
          <a:noFill/>
        </p:spPr>
        <p:txBody>
          <a:bodyPr anchor="ctr"/>
          <a:lstStyle>
            <a:lvl1pPr algn="ctr">
              <a:defRPr/>
            </a:lvl1pPr>
          </a:lstStyle>
          <a:p>
            <a:r>
              <a:rPr lang="en-US"/>
              <a:t>Click icon to add picture</a:t>
            </a:r>
            <a:endParaRPr lang="pt-PT"/>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a:t>Click to add title</a:t>
            </a:r>
            <a:endParaRPr lang="pt-PT"/>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5678409" cy="1368152"/>
          </a:xfrm>
          <a:prstGeom prst="rect">
            <a:avLst/>
          </a:prstGeom>
        </p:spPr>
        <p:txBody>
          <a:bodyP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2" y="3253616"/>
            <a:ext cx="5678409" cy="1368152"/>
          </a:xfrm>
          <a:prstGeom prst="rect">
            <a:avLst/>
          </a:prstGeom>
        </p:spPr>
        <p:txBody>
          <a:bodyP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2" y="5076998"/>
            <a:ext cx="5678409" cy="1368152"/>
          </a:xfrm>
          <a:prstGeom prst="rect">
            <a:avLst/>
          </a:prstGeom>
        </p:spPr>
        <p:txBody>
          <a:bodyP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40734" y="6555758"/>
            <a:ext cx="285655"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836" t="-4713" b="16530"/>
          <a:stretch/>
        </p:blipFill>
        <p:spPr>
          <a:xfrm>
            <a:off x="11547794" y="188640"/>
            <a:ext cx="424356" cy="459624"/>
          </a:xfrm>
          <a:prstGeom prst="rect">
            <a:avLst/>
          </a:prstGeom>
        </p:spPr>
      </p:pic>
      <p:sp>
        <p:nvSpPr>
          <p:cNvPr id="15" name="Retângulo 43">
            <a:extLst>
              <a:ext uri="{FF2B5EF4-FFF2-40B4-BE49-F238E27FC236}">
                <a16:creationId xmlns:a16="http://schemas.microsoft.com/office/drawing/2014/main" id="{834ADCB4-BFB1-450D-8F6D-64217F4CD92C}"/>
              </a:ext>
            </a:extLst>
          </p:cNvPr>
          <p:cNvSpPr/>
          <p:nvPr userDrawn="1"/>
        </p:nvSpPr>
        <p:spPr>
          <a:xfrm>
            <a:off x="287179" y="6528662"/>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183481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455EBB8-DB3C-45D2-B02F-0B36A58E555B}"/>
              </a:ext>
            </a:extLst>
          </p:cNvPr>
          <p:cNvSpPr/>
          <p:nvPr userDrawn="1"/>
        </p:nvSpPr>
        <p:spPr>
          <a:xfrm>
            <a:off x="2" y="0"/>
            <a:ext cx="4749298"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63"/>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7669"/>
          <a:stretch>
            <a:fillRect/>
          </a:stretch>
        </p:blipFill>
        <p:spPr>
          <a:xfrm rot="7221508" flipH="1" flipV="1">
            <a:off x="-510398" y="-999749"/>
            <a:ext cx="4694967" cy="4418574"/>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61327" y="2038473"/>
            <a:ext cx="863263" cy="482705"/>
          </a:xfrm>
          <a:prstGeom prst="rect">
            <a:avLst/>
          </a:prstGeom>
          <a:noFill/>
        </p:spPr>
        <p:txBody>
          <a:bodyPr anchor="ctr">
            <a:noAutofit/>
          </a:bodyPr>
          <a:lstStyle>
            <a:lvl1pPr algn="ctr">
              <a:lnSpc>
                <a:spcPts val="1828"/>
              </a:lnSpc>
              <a:defRPr sz="1584" b="0">
                <a:solidFill>
                  <a:srgbClr val="2C004B"/>
                </a:solidFill>
              </a:defRPr>
            </a:lvl1pPr>
            <a:lvl2pPr>
              <a:defRPr sz="853"/>
            </a:lvl2pPr>
            <a:lvl3pPr>
              <a:defRPr sz="731"/>
            </a:lvl3pPr>
            <a:lvl4pPr>
              <a:defRPr sz="670"/>
            </a:lvl4pPr>
            <a:lvl5pPr>
              <a:defRPr sz="670"/>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9" y="4730488"/>
            <a:ext cx="863263" cy="482705"/>
          </a:xfrm>
          <a:prstGeom prst="rect">
            <a:avLst/>
          </a:prstGeom>
          <a:noFill/>
        </p:spPr>
        <p:txBody>
          <a:bodyPr anchor="ctr">
            <a:noAutofit/>
          </a:bodyPr>
          <a:lstStyle>
            <a:lvl1pPr algn="ctr">
              <a:lnSpc>
                <a:spcPts val="1828"/>
              </a:lnSpc>
              <a:defRPr sz="1584" b="0">
                <a:solidFill>
                  <a:srgbClr val="2C004B"/>
                </a:solidFill>
              </a:defRPr>
            </a:lvl1pPr>
            <a:lvl2pPr>
              <a:defRPr sz="853"/>
            </a:lvl2pPr>
            <a:lvl3pPr>
              <a:defRPr sz="731"/>
            </a:lvl3pPr>
            <a:lvl4pPr>
              <a:defRPr sz="670"/>
            </a:lvl4pPr>
            <a:lvl5pPr>
              <a:defRPr sz="670"/>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7" y="3367132"/>
            <a:ext cx="3670827" cy="2993216"/>
          </a:xfrm>
          <a:prstGeom prst="rect">
            <a:avLst/>
          </a:prstGeom>
        </p:spPr>
        <p:txBody>
          <a:bodyPr>
            <a:noAutofit/>
          </a:bodyPr>
          <a:lstStyle>
            <a:lvl1pPr>
              <a:lnSpc>
                <a:spcPts val="1341"/>
              </a:lnSpc>
              <a:defRPr sz="1097"/>
            </a:lvl1pPr>
            <a:lvl2pPr>
              <a:lnSpc>
                <a:spcPts val="1097"/>
              </a:lnSpc>
              <a:buClr>
                <a:schemeClr val="accent3"/>
              </a:buClr>
              <a:defRPr sz="975"/>
            </a:lvl2pPr>
            <a:lvl3pPr>
              <a:lnSpc>
                <a:spcPts val="975"/>
              </a:lnSpc>
              <a:buClr>
                <a:schemeClr val="accent3"/>
              </a:buClr>
              <a:defRPr sz="853"/>
            </a:lvl3pPr>
            <a:lvl4pPr>
              <a:lnSpc>
                <a:spcPts val="853"/>
              </a:lnSpc>
              <a:buClr>
                <a:schemeClr val="accent3"/>
              </a:buClr>
              <a:defRPr sz="731"/>
            </a:lvl4pPr>
            <a:lvl5pPr>
              <a:lnSpc>
                <a:spcPct val="100000"/>
              </a:lnSpc>
              <a:defRPr sz="731"/>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90" y="404816"/>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1828"/>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65340" y="1338210"/>
            <a:ext cx="4866123" cy="412363"/>
          </a:xfrm>
          <a:prstGeom prst="rect">
            <a:avLst/>
          </a:prstGeom>
          <a:noFill/>
        </p:spPr>
        <p:txBody>
          <a:bodyPr anchor="ctr">
            <a:noAutofit/>
          </a:bodyPr>
          <a:lstStyle>
            <a:lvl1pPr algn="l">
              <a:defRPr sz="1097" b="0">
                <a:solidFill>
                  <a:schemeClr val="tx2"/>
                </a:solidFill>
              </a:defRPr>
            </a:lvl1pPr>
            <a:lvl2pPr>
              <a:defRPr sz="853"/>
            </a:lvl2pPr>
            <a:lvl3pPr>
              <a:defRPr sz="731"/>
            </a:lvl3pPr>
            <a:lvl4pPr>
              <a:defRPr sz="670"/>
            </a:lvl4pPr>
            <a:lvl5pPr>
              <a:defRPr sz="670"/>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65340" y="1781429"/>
            <a:ext cx="4866123" cy="996793"/>
          </a:xfrm>
          <a:prstGeom prst="rect">
            <a:avLst/>
          </a:prstGeom>
        </p:spPr>
        <p:txBody>
          <a:bodyPr>
            <a:noAutofit/>
          </a:bodyPr>
          <a:lstStyle>
            <a:lvl1pPr>
              <a:lnSpc>
                <a:spcPts val="975"/>
              </a:lnSpc>
              <a:defRPr sz="853">
                <a:solidFill>
                  <a:schemeClr val="tx1"/>
                </a:solidFill>
              </a:defRPr>
            </a:lvl1pPr>
            <a:lvl2pPr marL="105445" indent="-102542">
              <a:lnSpc>
                <a:spcPts val="853"/>
              </a:lnSpc>
              <a:buClr>
                <a:schemeClr val="accent3"/>
              </a:buClr>
              <a:defRPr sz="731">
                <a:solidFill>
                  <a:schemeClr val="tx1"/>
                </a:solidFill>
              </a:defRPr>
            </a:lvl2pPr>
            <a:lvl3pPr marL="211857" indent="-106412">
              <a:lnSpc>
                <a:spcPts val="853"/>
              </a:lnSpc>
              <a:buClr>
                <a:schemeClr val="accent3"/>
              </a:buClr>
              <a:defRPr sz="731">
                <a:solidFill>
                  <a:schemeClr val="tx1"/>
                </a:solidFill>
              </a:defRPr>
            </a:lvl3pPr>
            <a:lvl4pPr marL="310530" indent="-98673">
              <a:lnSpc>
                <a:spcPts val="731"/>
              </a:lnSpc>
              <a:buClr>
                <a:schemeClr val="accent3"/>
              </a:buClr>
              <a:defRPr sz="670">
                <a:solidFill>
                  <a:schemeClr val="tx1"/>
                </a:solidFill>
              </a:defRPr>
            </a:lvl4pPr>
            <a:lvl5pPr>
              <a:lnSpc>
                <a:spcPct val="100000"/>
              </a:lnSpc>
              <a:defRPr sz="731">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90" y="4030226"/>
            <a:ext cx="4866123" cy="412363"/>
          </a:xfrm>
          <a:prstGeom prst="rect">
            <a:avLst/>
          </a:prstGeom>
          <a:noFill/>
        </p:spPr>
        <p:txBody>
          <a:bodyPr anchor="ctr">
            <a:noAutofit/>
          </a:bodyPr>
          <a:lstStyle>
            <a:lvl1pPr algn="l">
              <a:defRPr sz="1097" b="0">
                <a:solidFill>
                  <a:schemeClr val="tx2"/>
                </a:solidFill>
              </a:defRPr>
            </a:lvl1pPr>
            <a:lvl2pPr>
              <a:defRPr sz="853"/>
            </a:lvl2pPr>
            <a:lvl3pPr>
              <a:defRPr sz="731"/>
            </a:lvl3pPr>
            <a:lvl4pPr>
              <a:defRPr sz="670"/>
            </a:lvl4pPr>
            <a:lvl5pPr>
              <a:defRPr sz="670"/>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90" y="4473444"/>
            <a:ext cx="4866123" cy="996793"/>
          </a:xfrm>
          <a:prstGeom prst="rect">
            <a:avLst/>
          </a:prstGeom>
        </p:spPr>
        <p:txBody>
          <a:bodyPr>
            <a:noAutofit/>
          </a:bodyPr>
          <a:lstStyle>
            <a:lvl1pPr>
              <a:lnSpc>
                <a:spcPts val="975"/>
              </a:lnSpc>
              <a:defRPr sz="853">
                <a:solidFill>
                  <a:schemeClr val="tx1"/>
                </a:solidFill>
              </a:defRPr>
            </a:lvl1pPr>
            <a:lvl2pPr marL="105445" indent="-102542">
              <a:lnSpc>
                <a:spcPts val="853"/>
              </a:lnSpc>
              <a:buClr>
                <a:schemeClr val="accent3"/>
              </a:buClr>
              <a:defRPr sz="731">
                <a:solidFill>
                  <a:schemeClr val="tx1"/>
                </a:solidFill>
              </a:defRPr>
            </a:lvl2pPr>
            <a:lvl3pPr marL="211857" indent="-106412">
              <a:lnSpc>
                <a:spcPts val="853"/>
              </a:lnSpc>
              <a:buClr>
                <a:schemeClr val="accent3"/>
              </a:buClr>
              <a:defRPr sz="731">
                <a:solidFill>
                  <a:schemeClr val="tx1"/>
                </a:solidFill>
              </a:defRPr>
            </a:lvl3pPr>
            <a:lvl4pPr marL="310530" indent="-98673">
              <a:lnSpc>
                <a:spcPts val="731"/>
              </a:lnSpc>
              <a:buClr>
                <a:schemeClr val="accent3"/>
              </a:buClr>
              <a:defRPr sz="670">
                <a:solidFill>
                  <a:schemeClr val="tx1"/>
                </a:solidFill>
              </a:defRPr>
            </a:lvl4pPr>
            <a:lvl5pPr>
              <a:lnSpc>
                <a:spcPct val="100000"/>
              </a:lnSpc>
              <a:defRPr sz="731">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64778" y="6555758"/>
            <a:ext cx="261610"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287179" y="6528662"/>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359848609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en-US" sz="1800">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400" eaLnBrk="1" fontAlgn="auto" hangingPunct="1">
              <a:spcBef>
                <a:spcPts val="0"/>
              </a:spcBef>
              <a:spcAft>
                <a:spcPts val="0"/>
              </a:spcAft>
            </a:pPr>
            <a:endParaRPr lang="en-US" sz="1800">
              <a:solidFill>
                <a:srgbClr val="000000"/>
              </a:solidFill>
              <a:latin typeface="Verdana"/>
              <a:cs typeface="+mn-cs"/>
            </a:endParaRPr>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a:t>Click to insert section title</a:t>
            </a:r>
            <a:endParaRPr lang="pt-PT"/>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287179" y="6528662"/>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64778" y="6555758"/>
            <a:ext cx="261610"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3284336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endParaRPr lang="en-US"/>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endParaRPr lang="en-US"/>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insert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67625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75"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err="1"/>
              <a:t>Modifiez</a:t>
            </a:r>
            <a:r>
              <a:rPr lang="en-US"/>
              <a:t> le style du </a:t>
            </a:r>
            <a:r>
              <a:rPr lang="en-US" err="1"/>
              <a:t>titre</a:t>
            </a:r>
            <a:endParaRPr lang="en-US"/>
          </a:p>
        </p:txBody>
      </p:sp>
    </p:spTree>
    <p:extLst>
      <p:ext uri="{BB962C8B-B14F-4D97-AF65-F5344CB8AC3E}">
        <p14:creationId xmlns:p14="http://schemas.microsoft.com/office/powerpoint/2010/main" val="1307536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176545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fr-FR"/>
              <a:t>Modifiez le style du titre</a:t>
            </a:r>
            <a:endParaRPr lang="en-GB"/>
          </a:p>
        </p:txBody>
      </p:sp>
      <p:sp>
        <p:nvSpPr>
          <p:cNvPr id="4" name="Text Placeholder 3"/>
          <p:cNvSpPr>
            <a:spLocks noGrp="1"/>
          </p:cNvSpPr>
          <p:nvPr>
            <p:ph type="body" sz="quarter" idx="10"/>
          </p:nvPr>
        </p:nvSpPr>
        <p:spPr>
          <a:xfrm>
            <a:off x="227348" y="1815351"/>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a:t>Click to edit Master subtitle styles</a:t>
            </a:r>
          </a:p>
        </p:txBody>
      </p:sp>
    </p:spTree>
    <p:extLst>
      <p:ext uri="{BB962C8B-B14F-4D97-AF65-F5344CB8AC3E}">
        <p14:creationId xmlns:p14="http://schemas.microsoft.com/office/powerpoint/2010/main" val="3118956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2" name="Titre 1"/>
          <p:cNvSpPr>
            <a:spLocks noGrp="1"/>
          </p:cNvSpPr>
          <p:nvPr>
            <p:ph type="title"/>
          </p:nvPr>
        </p:nvSpPr>
        <p:spPr>
          <a:xfrm>
            <a:off x="227349" y="0"/>
            <a:ext cx="11125236" cy="1104900"/>
          </a:xfrm>
        </p:spPr>
        <p:txBody>
          <a:bodyPr/>
          <a:lstStyle/>
          <a:p>
            <a:r>
              <a:rPr lang="fr-FR"/>
              <a:t>Modifiez le style du titre</a:t>
            </a:r>
            <a:endParaRPr lang="en-US"/>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17993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Tree>
    <p:extLst>
      <p:ext uri="{BB962C8B-B14F-4D97-AF65-F5344CB8AC3E}">
        <p14:creationId xmlns:p14="http://schemas.microsoft.com/office/powerpoint/2010/main" val="129427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Content Master">
    <p:spTree>
      <p:nvGrpSpPr>
        <p:cNvPr id="1" name=""/>
        <p:cNvGrpSpPr/>
        <p:nvPr/>
      </p:nvGrpSpPr>
      <p:grpSpPr>
        <a:xfrm>
          <a:off x="0" y="0"/>
          <a:ext cx="0" cy="0"/>
          <a:chOff x="0" y="0"/>
          <a:chExt cx="0" cy="0"/>
        </a:xfrm>
      </p:grpSpPr>
      <p:grpSp>
        <p:nvGrpSpPr>
          <p:cNvPr id="5" name="Group 4629"/>
          <p:cNvGrpSpPr>
            <a:grpSpLocks/>
          </p:cNvGrpSpPr>
          <p:nvPr/>
        </p:nvGrpSpPr>
        <p:grpSpPr bwMode="auto">
          <a:xfrm>
            <a:off x="10173678" y="268288"/>
            <a:ext cx="2018322" cy="3143250"/>
            <a:chOff x="8918396" y="1519017"/>
            <a:chExt cx="987604" cy="1892475"/>
          </a:xfrm>
        </p:grpSpPr>
        <p:sp>
          <p:nvSpPr>
            <p:cNvPr id="6" name="Rectangle 2135"/>
            <p:cNvSpPr>
              <a:spLocks noChangeArrowheads="1"/>
            </p:cNvSpPr>
            <p:nvPr userDrawn="1"/>
          </p:nvSpPr>
          <p:spPr bwMode="auto">
            <a:xfrm>
              <a:off x="8918396"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 name="Rectangle 2136"/>
            <p:cNvSpPr>
              <a:spLocks noChangeArrowheads="1"/>
            </p:cNvSpPr>
            <p:nvPr userDrawn="1"/>
          </p:nvSpPr>
          <p:spPr bwMode="auto">
            <a:xfrm>
              <a:off x="8918396"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 name="Rectangle 2137"/>
            <p:cNvSpPr>
              <a:spLocks noChangeArrowheads="1"/>
            </p:cNvSpPr>
            <p:nvPr userDrawn="1"/>
          </p:nvSpPr>
          <p:spPr bwMode="auto">
            <a:xfrm>
              <a:off x="8918396"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 name="Rectangle 2138"/>
            <p:cNvSpPr>
              <a:spLocks noChangeArrowheads="1"/>
            </p:cNvSpPr>
            <p:nvPr userDrawn="1"/>
          </p:nvSpPr>
          <p:spPr bwMode="auto">
            <a:xfrm>
              <a:off x="8918396"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 name="Rectangle 2139"/>
            <p:cNvSpPr>
              <a:spLocks noChangeArrowheads="1"/>
            </p:cNvSpPr>
            <p:nvPr userDrawn="1"/>
          </p:nvSpPr>
          <p:spPr bwMode="auto">
            <a:xfrm>
              <a:off x="8918396"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 name="Rectangle 2140"/>
            <p:cNvSpPr>
              <a:spLocks noChangeArrowheads="1"/>
            </p:cNvSpPr>
            <p:nvPr userDrawn="1"/>
          </p:nvSpPr>
          <p:spPr bwMode="auto">
            <a:xfrm>
              <a:off x="8918396"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 name="Rectangle 2141"/>
            <p:cNvSpPr>
              <a:spLocks noChangeArrowheads="1"/>
            </p:cNvSpPr>
            <p:nvPr userDrawn="1"/>
          </p:nvSpPr>
          <p:spPr bwMode="auto">
            <a:xfrm>
              <a:off x="9047463" y="2038014"/>
              <a:ext cx="81265"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 name="Rectangle 2142"/>
            <p:cNvSpPr>
              <a:spLocks noChangeArrowheads="1"/>
            </p:cNvSpPr>
            <p:nvPr userDrawn="1"/>
          </p:nvSpPr>
          <p:spPr bwMode="auto">
            <a:xfrm>
              <a:off x="9047463" y="2038014"/>
              <a:ext cx="81265"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4" name="Rectangle 2143"/>
            <p:cNvSpPr>
              <a:spLocks noChangeArrowheads="1"/>
            </p:cNvSpPr>
            <p:nvPr userDrawn="1"/>
          </p:nvSpPr>
          <p:spPr bwMode="auto">
            <a:xfrm>
              <a:off x="9047463" y="2167046"/>
              <a:ext cx="81265"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5" name="Rectangle 2144"/>
            <p:cNvSpPr>
              <a:spLocks noChangeArrowheads="1"/>
            </p:cNvSpPr>
            <p:nvPr userDrawn="1"/>
          </p:nvSpPr>
          <p:spPr bwMode="auto">
            <a:xfrm>
              <a:off x="9047463" y="2167046"/>
              <a:ext cx="81265"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6" name="Rectangle 2145"/>
            <p:cNvSpPr>
              <a:spLocks noChangeArrowheads="1"/>
            </p:cNvSpPr>
            <p:nvPr userDrawn="1"/>
          </p:nvSpPr>
          <p:spPr bwMode="auto">
            <a:xfrm>
              <a:off x="9047463" y="2296078"/>
              <a:ext cx="81265"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7" name="Rectangle 2146"/>
            <p:cNvSpPr>
              <a:spLocks noChangeArrowheads="1"/>
            </p:cNvSpPr>
            <p:nvPr userDrawn="1"/>
          </p:nvSpPr>
          <p:spPr bwMode="auto">
            <a:xfrm>
              <a:off x="9047463" y="2296078"/>
              <a:ext cx="81265"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8" name="Rectangle 2147"/>
            <p:cNvSpPr>
              <a:spLocks noChangeArrowheads="1"/>
            </p:cNvSpPr>
            <p:nvPr userDrawn="1"/>
          </p:nvSpPr>
          <p:spPr bwMode="auto">
            <a:xfrm>
              <a:off x="9047463" y="2425111"/>
              <a:ext cx="81265"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9" name="Rectangle 2148"/>
            <p:cNvSpPr>
              <a:spLocks noChangeArrowheads="1"/>
            </p:cNvSpPr>
            <p:nvPr userDrawn="1"/>
          </p:nvSpPr>
          <p:spPr bwMode="auto">
            <a:xfrm>
              <a:off x="9047463" y="2425111"/>
              <a:ext cx="81265"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0" name="Rectangle 2149"/>
            <p:cNvSpPr>
              <a:spLocks noChangeArrowheads="1"/>
            </p:cNvSpPr>
            <p:nvPr userDrawn="1"/>
          </p:nvSpPr>
          <p:spPr bwMode="auto">
            <a:xfrm>
              <a:off x="9175574"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1" name="Rectangle 2150"/>
            <p:cNvSpPr>
              <a:spLocks noChangeArrowheads="1"/>
            </p:cNvSpPr>
            <p:nvPr userDrawn="1"/>
          </p:nvSpPr>
          <p:spPr bwMode="auto">
            <a:xfrm>
              <a:off x="9175574"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2" name="Rectangle 2151"/>
            <p:cNvSpPr>
              <a:spLocks noChangeArrowheads="1"/>
            </p:cNvSpPr>
            <p:nvPr userDrawn="1"/>
          </p:nvSpPr>
          <p:spPr bwMode="auto">
            <a:xfrm>
              <a:off x="9175574"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3" name="Rectangle 2152"/>
            <p:cNvSpPr>
              <a:spLocks noChangeArrowheads="1"/>
            </p:cNvSpPr>
            <p:nvPr userDrawn="1"/>
          </p:nvSpPr>
          <p:spPr bwMode="auto">
            <a:xfrm>
              <a:off x="9175574"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4" name="Rectangle 2153"/>
            <p:cNvSpPr>
              <a:spLocks noChangeArrowheads="1"/>
            </p:cNvSpPr>
            <p:nvPr userDrawn="1"/>
          </p:nvSpPr>
          <p:spPr bwMode="auto">
            <a:xfrm>
              <a:off x="9175574"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5" name="Rectangle 2154"/>
            <p:cNvSpPr>
              <a:spLocks noChangeArrowheads="1"/>
            </p:cNvSpPr>
            <p:nvPr userDrawn="1"/>
          </p:nvSpPr>
          <p:spPr bwMode="auto">
            <a:xfrm>
              <a:off x="9175574"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6" name="Rectangle 2155"/>
            <p:cNvSpPr>
              <a:spLocks noChangeArrowheads="1"/>
            </p:cNvSpPr>
            <p:nvPr userDrawn="1"/>
          </p:nvSpPr>
          <p:spPr bwMode="auto">
            <a:xfrm>
              <a:off x="9175574"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7" name="Rectangle 2156"/>
            <p:cNvSpPr>
              <a:spLocks noChangeArrowheads="1"/>
            </p:cNvSpPr>
            <p:nvPr userDrawn="1"/>
          </p:nvSpPr>
          <p:spPr bwMode="auto">
            <a:xfrm>
              <a:off x="9175574"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8" name="Rectangle 2157"/>
            <p:cNvSpPr>
              <a:spLocks noChangeArrowheads="1"/>
            </p:cNvSpPr>
            <p:nvPr userDrawn="1"/>
          </p:nvSpPr>
          <p:spPr bwMode="auto">
            <a:xfrm>
              <a:off x="9306554" y="1778993"/>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29" name="Rectangle 2158"/>
            <p:cNvSpPr>
              <a:spLocks noChangeArrowheads="1"/>
            </p:cNvSpPr>
            <p:nvPr userDrawn="1"/>
          </p:nvSpPr>
          <p:spPr bwMode="auto">
            <a:xfrm>
              <a:off x="9306554" y="1778993"/>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0" name="Rectangle 2159"/>
            <p:cNvSpPr>
              <a:spLocks noChangeArrowheads="1"/>
            </p:cNvSpPr>
            <p:nvPr userDrawn="1"/>
          </p:nvSpPr>
          <p:spPr bwMode="auto">
            <a:xfrm>
              <a:off x="9306554"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1" name="Rectangle 2160"/>
            <p:cNvSpPr>
              <a:spLocks noChangeArrowheads="1"/>
            </p:cNvSpPr>
            <p:nvPr userDrawn="1"/>
          </p:nvSpPr>
          <p:spPr bwMode="auto">
            <a:xfrm>
              <a:off x="9306554"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2" name="Rectangle 2161"/>
            <p:cNvSpPr>
              <a:spLocks noChangeArrowheads="1"/>
            </p:cNvSpPr>
            <p:nvPr userDrawn="1"/>
          </p:nvSpPr>
          <p:spPr bwMode="auto">
            <a:xfrm>
              <a:off x="9306554"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3" name="Rectangle 2162"/>
            <p:cNvSpPr>
              <a:spLocks noChangeArrowheads="1"/>
            </p:cNvSpPr>
            <p:nvPr userDrawn="1"/>
          </p:nvSpPr>
          <p:spPr bwMode="auto">
            <a:xfrm>
              <a:off x="9306554"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4" name="Rectangle 2163"/>
            <p:cNvSpPr>
              <a:spLocks noChangeArrowheads="1"/>
            </p:cNvSpPr>
            <p:nvPr userDrawn="1"/>
          </p:nvSpPr>
          <p:spPr bwMode="auto">
            <a:xfrm>
              <a:off x="9306554"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5" name="Rectangle 2164"/>
            <p:cNvSpPr>
              <a:spLocks noChangeArrowheads="1"/>
            </p:cNvSpPr>
            <p:nvPr userDrawn="1"/>
          </p:nvSpPr>
          <p:spPr bwMode="auto">
            <a:xfrm>
              <a:off x="9306554"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6" name="Rectangle 2165"/>
            <p:cNvSpPr>
              <a:spLocks noChangeArrowheads="1"/>
            </p:cNvSpPr>
            <p:nvPr userDrawn="1"/>
          </p:nvSpPr>
          <p:spPr bwMode="auto">
            <a:xfrm>
              <a:off x="9306554"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7" name="Rectangle 2166"/>
            <p:cNvSpPr>
              <a:spLocks noChangeArrowheads="1"/>
            </p:cNvSpPr>
            <p:nvPr userDrawn="1"/>
          </p:nvSpPr>
          <p:spPr bwMode="auto">
            <a:xfrm>
              <a:off x="9306554"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8" name="Rectangle 2167"/>
            <p:cNvSpPr>
              <a:spLocks noChangeArrowheads="1"/>
            </p:cNvSpPr>
            <p:nvPr userDrawn="1"/>
          </p:nvSpPr>
          <p:spPr bwMode="auto">
            <a:xfrm>
              <a:off x="9306554" y="2813164"/>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39" name="Rectangle 2168"/>
            <p:cNvSpPr>
              <a:spLocks noChangeArrowheads="1"/>
            </p:cNvSpPr>
            <p:nvPr userDrawn="1"/>
          </p:nvSpPr>
          <p:spPr bwMode="auto">
            <a:xfrm>
              <a:off x="9306554" y="2813164"/>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0" name="Rectangle 2169"/>
            <p:cNvSpPr>
              <a:spLocks noChangeArrowheads="1"/>
            </p:cNvSpPr>
            <p:nvPr userDrawn="1"/>
          </p:nvSpPr>
          <p:spPr bwMode="auto">
            <a:xfrm>
              <a:off x="9306554" y="294410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1" name="Rectangle 2170"/>
            <p:cNvSpPr>
              <a:spLocks noChangeArrowheads="1"/>
            </p:cNvSpPr>
            <p:nvPr userDrawn="1"/>
          </p:nvSpPr>
          <p:spPr bwMode="auto">
            <a:xfrm>
              <a:off x="9306554" y="294410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2" name="Rectangle 2171"/>
            <p:cNvSpPr>
              <a:spLocks noChangeArrowheads="1"/>
            </p:cNvSpPr>
            <p:nvPr userDrawn="1"/>
          </p:nvSpPr>
          <p:spPr bwMode="auto">
            <a:xfrm>
              <a:off x="9435621" y="1778993"/>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3" name="Rectangle 2172"/>
            <p:cNvSpPr>
              <a:spLocks noChangeArrowheads="1"/>
            </p:cNvSpPr>
            <p:nvPr userDrawn="1"/>
          </p:nvSpPr>
          <p:spPr bwMode="auto">
            <a:xfrm>
              <a:off x="9435621" y="1778993"/>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4" name="Rectangle 2173"/>
            <p:cNvSpPr>
              <a:spLocks noChangeArrowheads="1"/>
            </p:cNvSpPr>
            <p:nvPr userDrawn="1"/>
          </p:nvSpPr>
          <p:spPr bwMode="auto">
            <a:xfrm>
              <a:off x="9435621" y="1908025"/>
              <a:ext cx="82221"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5" name="Rectangle 2174"/>
            <p:cNvSpPr>
              <a:spLocks noChangeArrowheads="1"/>
            </p:cNvSpPr>
            <p:nvPr userDrawn="1"/>
          </p:nvSpPr>
          <p:spPr bwMode="auto">
            <a:xfrm>
              <a:off x="9435621" y="1908025"/>
              <a:ext cx="82221"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6" name="Rectangle 2175"/>
            <p:cNvSpPr>
              <a:spLocks noChangeArrowheads="1"/>
            </p:cNvSpPr>
            <p:nvPr userDrawn="1"/>
          </p:nvSpPr>
          <p:spPr bwMode="auto">
            <a:xfrm>
              <a:off x="9435621"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7" name="Rectangle 2176"/>
            <p:cNvSpPr>
              <a:spLocks noChangeArrowheads="1"/>
            </p:cNvSpPr>
            <p:nvPr userDrawn="1"/>
          </p:nvSpPr>
          <p:spPr bwMode="auto">
            <a:xfrm>
              <a:off x="9435621" y="2038014"/>
              <a:ext cx="82221"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8" name="Rectangle 2177"/>
            <p:cNvSpPr>
              <a:spLocks noChangeArrowheads="1"/>
            </p:cNvSpPr>
            <p:nvPr userDrawn="1"/>
          </p:nvSpPr>
          <p:spPr bwMode="auto">
            <a:xfrm>
              <a:off x="9435621"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49" name="Rectangle 2178"/>
            <p:cNvSpPr>
              <a:spLocks noChangeArrowheads="1"/>
            </p:cNvSpPr>
            <p:nvPr userDrawn="1"/>
          </p:nvSpPr>
          <p:spPr bwMode="auto">
            <a:xfrm>
              <a:off x="9435621" y="2167046"/>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0" name="Rectangle 2179"/>
            <p:cNvSpPr>
              <a:spLocks noChangeArrowheads="1"/>
            </p:cNvSpPr>
            <p:nvPr userDrawn="1"/>
          </p:nvSpPr>
          <p:spPr bwMode="auto">
            <a:xfrm>
              <a:off x="9435621"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1" name="Rectangle 2180"/>
            <p:cNvSpPr>
              <a:spLocks noChangeArrowheads="1"/>
            </p:cNvSpPr>
            <p:nvPr userDrawn="1"/>
          </p:nvSpPr>
          <p:spPr bwMode="auto">
            <a:xfrm>
              <a:off x="9435621" y="229607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2" name="Rectangle 2181"/>
            <p:cNvSpPr>
              <a:spLocks noChangeArrowheads="1"/>
            </p:cNvSpPr>
            <p:nvPr userDrawn="1"/>
          </p:nvSpPr>
          <p:spPr bwMode="auto">
            <a:xfrm>
              <a:off x="9435621"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3" name="Rectangle 2182"/>
            <p:cNvSpPr>
              <a:spLocks noChangeArrowheads="1"/>
            </p:cNvSpPr>
            <p:nvPr userDrawn="1"/>
          </p:nvSpPr>
          <p:spPr bwMode="auto">
            <a:xfrm>
              <a:off x="9435621" y="2425111"/>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4" name="Rectangle 2183"/>
            <p:cNvSpPr>
              <a:spLocks noChangeArrowheads="1"/>
            </p:cNvSpPr>
            <p:nvPr userDrawn="1"/>
          </p:nvSpPr>
          <p:spPr bwMode="auto">
            <a:xfrm>
              <a:off x="9435621" y="2685087"/>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5" name="Rectangle 2184"/>
            <p:cNvSpPr>
              <a:spLocks noChangeArrowheads="1"/>
            </p:cNvSpPr>
            <p:nvPr userDrawn="1"/>
          </p:nvSpPr>
          <p:spPr bwMode="auto">
            <a:xfrm>
              <a:off x="9435621" y="2685087"/>
              <a:ext cx="82221"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6" name="Rectangle 2185"/>
            <p:cNvSpPr>
              <a:spLocks noChangeArrowheads="1"/>
            </p:cNvSpPr>
            <p:nvPr userDrawn="1"/>
          </p:nvSpPr>
          <p:spPr bwMode="auto">
            <a:xfrm>
              <a:off x="9435621" y="2813164"/>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7" name="Rectangle 2186"/>
            <p:cNvSpPr>
              <a:spLocks noChangeArrowheads="1"/>
            </p:cNvSpPr>
            <p:nvPr userDrawn="1"/>
          </p:nvSpPr>
          <p:spPr bwMode="auto">
            <a:xfrm>
              <a:off x="9435621" y="2813164"/>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8" name="Rectangle 2187"/>
            <p:cNvSpPr>
              <a:spLocks noChangeArrowheads="1"/>
            </p:cNvSpPr>
            <p:nvPr userDrawn="1"/>
          </p:nvSpPr>
          <p:spPr bwMode="auto">
            <a:xfrm>
              <a:off x="9435621" y="294410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59" name="Rectangle 2188"/>
            <p:cNvSpPr>
              <a:spLocks noChangeArrowheads="1"/>
            </p:cNvSpPr>
            <p:nvPr userDrawn="1"/>
          </p:nvSpPr>
          <p:spPr bwMode="auto">
            <a:xfrm>
              <a:off x="9435621" y="2944108"/>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0" name="Rectangle 2189"/>
            <p:cNvSpPr>
              <a:spLocks noChangeArrowheads="1"/>
            </p:cNvSpPr>
            <p:nvPr userDrawn="1"/>
          </p:nvSpPr>
          <p:spPr bwMode="auto">
            <a:xfrm>
              <a:off x="9435621" y="3073140"/>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1" name="Rectangle 2190"/>
            <p:cNvSpPr>
              <a:spLocks noChangeArrowheads="1"/>
            </p:cNvSpPr>
            <p:nvPr userDrawn="1"/>
          </p:nvSpPr>
          <p:spPr bwMode="auto">
            <a:xfrm>
              <a:off x="9435621" y="3073140"/>
              <a:ext cx="82221"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2" name="Rectangle 2191"/>
            <p:cNvSpPr>
              <a:spLocks noChangeArrowheads="1"/>
            </p:cNvSpPr>
            <p:nvPr userDrawn="1"/>
          </p:nvSpPr>
          <p:spPr bwMode="auto">
            <a:xfrm>
              <a:off x="9564689" y="1649961"/>
              <a:ext cx="81264"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3" name="Rectangle 2192"/>
            <p:cNvSpPr>
              <a:spLocks noChangeArrowheads="1"/>
            </p:cNvSpPr>
            <p:nvPr userDrawn="1"/>
          </p:nvSpPr>
          <p:spPr bwMode="auto">
            <a:xfrm>
              <a:off x="9564689" y="1649961"/>
              <a:ext cx="81264"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4" name="Rectangle 2193"/>
            <p:cNvSpPr>
              <a:spLocks noChangeArrowheads="1"/>
            </p:cNvSpPr>
            <p:nvPr userDrawn="1"/>
          </p:nvSpPr>
          <p:spPr bwMode="auto">
            <a:xfrm>
              <a:off x="9564689" y="1778993"/>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5" name="Rectangle 2194"/>
            <p:cNvSpPr>
              <a:spLocks noChangeArrowheads="1"/>
            </p:cNvSpPr>
            <p:nvPr userDrawn="1"/>
          </p:nvSpPr>
          <p:spPr bwMode="auto">
            <a:xfrm>
              <a:off x="9564689" y="1778993"/>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6" name="Rectangle 2195"/>
            <p:cNvSpPr>
              <a:spLocks noChangeArrowheads="1"/>
            </p:cNvSpPr>
            <p:nvPr userDrawn="1"/>
          </p:nvSpPr>
          <p:spPr bwMode="auto">
            <a:xfrm>
              <a:off x="9564689" y="190802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7" name="Rectangle 2196"/>
            <p:cNvSpPr>
              <a:spLocks noChangeArrowheads="1"/>
            </p:cNvSpPr>
            <p:nvPr userDrawn="1"/>
          </p:nvSpPr>
          <p:spPr bwMode="auto">
            <a:xfrm>
              <a:off x="9564689" y="190802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8" name="Rectangle 2197"/>
            <p:cNvSpPr>
              <a:spLocks noChangeArrowheads="1"/>
            </p:cNvSpPr>
            <p:nvPr userDrawn="1"/>
          </p:nvSpPr>
          <p:spPr bwMode="auto">
            <a:xfrm>
              <a:off x="9564689"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69" name="Rectangle 2198"/>
            <p:cNvSpPr>
              <a:spLocks noChangeArrowheads="1"/>
            </p:cNvSpPr>
            <p:nvPr userDrawn="1"/>
          </p:nvSpPr>
          <p:spPr bwMode="auto">
            <a:xfrm>
              <a:off x="9564689"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0" name="Rectangle 2199"/>
            <p:cNvSpPr>
              <a:spLocks noChangeArrowheads="1"/>
            </p:cNvSpPr>
            <p:nvPr userDrawn="1"/>
          </p:nvSpPr>
          <p:spPr bwMode="auto">
            <a:xfrm>
              <a:off x="9564689"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1" name="Rectangle 2200"/>
            <p:cNvSpPr>
              <a:spLocks noChangeArrowheads="1"/>
            </p:cNvSpPr>
            <p:nvPr userDrawn="1"/>
          </p:nvSpPr>
          <p:spPr bwMode="auto">
            <a:xfrm>
              <a:off x="9564689"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2" name="Rectangle 2201"/>
            <p:cNvSpPr>
              <a:spLocks noChangeArrowheads="1"/>
            </p:cNvSpPr>
            <p:nvPr userDrawn="1"/>
          </p:nvSpPr>
          <p:spPr bwMode="auto">
            <a:xfrm>
              <a:off x="9564689"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3" name="Rectangle 2202"/>
            <p:cNvSpPr>
              <a:spLocks noChangeArrowheads="1"/>
            </p:cNvSpPr>
            <p:nvPr userDrawn="1"/>
          </p:nvSpPr>
          <p:spPr bwMode="auto">
            <a:xfrm>
              <a:off x="9564689"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4" name="Rectangle 2203"/>
            <p:cNvSpPr>
              <a:spLocks noChangeArrowheads="1"/>
            </p:cNvSpPr>
            <p:nvPr userDrawn="1"/>
          </p:nvSpPr>
          <p:spPr bwMode="auto">
            <a:xfrm>
              <a:off x="9564689" y="2425111"/>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5" name="Rectangle 2204"/>
            <p:cNvSpPr>
              <a:spLocks noChangeArrowheads="1"/>
            </p:cNvSpPr>
            <p:nvPr userDrawn="1"/>
          </p:nvSpPr>
          <p:spPr bwMode="auto">
            <a:xfrm>
              <a:off x="9564689" y="2425111"/>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6" name="Rectangle 2205"/>
            <p:cNvSpPr>
              <a:spLocks noChangeArrowheads="1"/>
            </p:cNvSpPr>
            <p:nvPr userDrawn="1"/>
          </p:nvSpPr>
          <p:spPr bwMode="auto">
            <a:xfrm>
              <a:off x="9564689" y="255605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7" name="Rectangle 2206"/>
            <p:cNvSpPr>
              <a:spLocks noChangeArrowheads="1"/>
            </p:cNvSpPr>
            <p:nvPr userDrawn="1"/>
          </p:nvSpPr>
          <p:spPr bwMode="auto">
            <a:xfrm>
              <a:off x="9564689" y="255605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8" name="Rectangle 2207"/>
            <p:cNvSpPr>
              <a:spLocks noChangeArrowheads="1"/>
            </p:cNvSpPr>
            <p:nvPr userDrawn="1"/>
          </p:nvSpPr>
          <p:spPr bwMode="auto">
            <a:xfrm>
              <a:off x="9564689" y="268508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79" name="Rectangle 2208"/>
            <p:cNvSpPr>
              <a:spLocks noChangeArrowheads="1"/>
            </p:cNvSpPr>
            <p:nvPr userDrawn="1"/>
          </p:nvSpPr>
          <p:spPr bwMode="auto">
            <a:xfrm>
              <a:off x="9564689" y="268508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0" name="Rectangle 2209"/>
            <p:cNvSpPr>
              <a:spLocks noChangeArrowheads="1"/>
            </p:cNvSpPr>
            <p:nvPr userDrawn="1"/>
          </p:nvSpPr>
          <p:spPr bwMode="auto">
            <a:xfrm>
              <a:off x="9564689" y="2813164"/>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1" name="Rectangle 2210"/>
            <p:cNvSpPr>
              <a:spLocks noChangeArrowheads="1"/>
            </p:cNvSpPr>
            <p:nvPr userDrawn="1"/>
          </p:nvSpPr>
          <p:spPr bwMode="auto">
            <a:xfrm>
              <a:off x="9564689" y="2813164"/>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2" name="Rectangle 2211"/>
            <p:cNvSpPr>
              <a:spLocks noChangeArrowheads="1"/>
            </p:cNvSpPr>
            <p:nvPr userDrawn="1"/>
          </p:nvSpPr>
          <p:spPr bwMode="auto">
            <a:xfrm>
              <a:off x="9695668" y="1519017"/>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3" name="Rectangle 2212"/>
            <p:cNvSpPr>
              <a:spLocks noChangeArrowheads="1"/>
            </p:cNvSpPr>
            <p:nvPr userDrawn="1"/>
          </p:nvSpPr>
          <p:spPr bwMode="auto">
            <a:xfrm>
              <a:off x="9695668" y="1519017"/>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4" name="Rectangle 2213"/>
            <p:cNvSpPr>
              <a:spLocks noChangeArrowheads="1"/>
            </p:cNvSpPr>
            <p:nvPr userDrawn="1"/>
          </p:nvSpPr>
          <p:spPr bwMode="auto">
            <a:xfrm>
              <a:off x="9695668" y="1649961"/>
              <a:ext cx="78396"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5" name="Rectangle 2214"/>
            <p:cNvSpPr>
              <a:spLocks noChangeArrowheads="1"/>
            </p:cNvSpPr>
            <p:nvPr userDrawn="1"/>
          </p:nvSpPr>
          <p:spPr bwMode="auto">
            <a:xfrm>
              <a:off x="9695668" y="1649961"/>
              <a:ext cx="78396"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6" name="Rectangle 2215"/>
            <p:cNvSpPr>
              <a:spLocks noChangeArrowheads="1"/>
            </p:cNvSpPr>
            <p:nvPr userDrawn="1"/>
          </p:nvSpPr>
          <p:spPr bwMode="auto">
            <a:xfrm>
              <a:off x="9695668" y="1778993"/>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7" name="Rectangle 2216"/>
            <p:cNvSpPr>
              <a:spLocks noChangeArrowheads="1"/>
            </p:cNvSpPr>
            <p:nvPr userDrawn="1"/>
          </p:nvSpPr>
          <p:spPr bwMode="auto">
            <a:xfrm>
              <a:off x="9695668" y="1778993"/>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8" name="Rectangle 2217"/>
            <p:cNvSpPr>
              <a:spLocks noChangeArrowheads="1"/>
            </p:cNvSpPr>
            <p:nvPr userDrawn="1"/>
          </p:nvSpPr>
          <p:spPr bwMode="auto">
            <a:xfrm>
              <a:off x="9695668" y="1908025"/>
              <a:ext cx="78396"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89" name="Rectangle 2218"/>
            <p:cNvSpPr>
              <a:spLocks noChangeArrowheads="1"/>
            </p:cNvSpPr>
            <p:nvPr userDrawn="1"/>
          </p:nvSpPr>
          <p:spPr bwMode="auto">
            <a:xfrm>
              <a:off x="9695668" y="1908025"/>
              <a:ext cx="78396"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0" name="Rectangle 2220"/>
            <p:cNvSpPr>
              <a:spLocks noChangeArrowheads="1"/>
            </p:cNvSpPr>
            <p:nvPr userDrawn="1"/>
          </p:nvSpPr>
          <p:spPr bwMode="auto">
            <a:xfrm>
              <a:off x="9695668" y="2038014"/>
              <a:ext cx="78396"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1" name="Rectangle 2221"/>
            <p:cNvSpPr>
              <a:spLocks noChangeArrowheads="1"/>
            </p:cNvSpPr>
            <p:nvPr userDrawn="1"/>
          </p:nvSpPr>
          <p:spPr bwMode="auto">
            <a:xfrm>
              <a:off x="9695668" y="2038014"/>
              <a:ext cx="78396"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2" name="Rectangle 2222"/>
            <p:cNvSpPr>
              <a:spLocks noChangeArrowheads="1"/>
            </p:cNvSpPr>
            <p:nvPr userDrawn="1"/>
          </p:nvSpPr>
          <p:spPr bwMode="auto">
            <a:xfrm>
              <a:off x="9695668" y="2167046"/>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3" name="Rectangle 2223"/>
            <p:cNvSpPr>
              <a:spLocks noChangeArrowheads="1"/>
            </p:cNvSpPr>
            <p:nvPr userDrawn="1"/>
          </p:nvSpPr>
          <p:spPr bwMode="auto">
            <a:xfrm>
              <a:off x="9695668" y="2167046"/>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4" name="Rectangle 2224"/>
            <p:cNvSpPr>
              <a:spLocks noChangeArrowheads="1"/>
            </p:cNvSpPr>
            <p:nvPr userDrawn="1"/>
          </p:nvSpPr>
          <p:spPr bwMode="auto">
            <a:xfrm>
              <a:off x="9695668" y="2296078"/>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5" name="Rectangle 2225"/>
            <p:cNvSpPr>
              <a:spLocks noChangeArrowheads="1"/>
            </p:cNvSpPr>
            <p:nvPr userDrawn="1"/>
          </p:nvSpPr>
          <p:spPr bwMode="auto">
            <a:xfrm>
              <a:off x="9695668" y="2296078"/>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6" name="Rectangle 2226"/>
            <p:cNvSpPr>
              <a:spLocks noChangeArrowheads="1"/>
            </p:cNvSpPr>
            <p:nvPr userDrawn="1"/>
          </p:nvSpPr>
          <p:spPr bwMode="auto">
            <a:xfrm>
              <a:off x="9695668" y="2425111"/>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7" name="Rectangle 2227"/>
            <p:cNvSpPr>
              <a:spLocks noChangeArrowheads="1"/>
            </p:cNvSpPr>
            <p:nvPr userDrawn="1"/>
          </p:nvSpPr>
          <p:spPr bwMode="auto">
            <a:xfrm>
              <a:off x="9695668" y="2425111"/>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8" name="Rectangle 2228"/>
            <p:cNvSpPr>
              <a:spLocks noChangeArrowheads="1"/>
            </p:cNvSpPr>
            <p:nvPr userDrawn="1"/>
          </p:nvSpPr>
          <p:spPr bwMode="auto">
            <a:xfrm>
              <a:off x="9695668" y="2556055"/>
              <a:ext cx="78396"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99" name="Rectangle 2229"/>
            <p:cNvSpPr>
              <a:spLocks noChangeArrowheads="1"/>
            </p:cNvSpPr>
            <p:nvPr userDrawn="1"/>
          </p:nvSpPr>
          <p:spPr bwMode="auto">
            <a:xfrm>
              <a:off x="9695668" y="2556055"/>
              <a:ext cx="78396"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0" name="Rectangle 2230"/>
            <p:cNvSpPr>
              <a:spLocks noChangeArrowheads="1"/>
            </p:cNvSpPr>
            <p:nvPr userDrawn="1"/>
          </p:nvSpPr>
          <p:spPr bwMode="auto">
            <a:xfrm>
              <a:off x="9695668" y="2685087"/>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1" name="Rectangle 2231"/>
            <p:cNvSpPr>
              <a:spLocks noChangeArrowheads="1"/>
            </p:cNvSpPr>
            <p:nvPr userDrawn="1"/>
          </p:nvSpPr>
          <p:spPr bwMode="auto">
            <a:xfrm>
              <a:off x="9695668" y="2685087"/>
              <a:ext cx="78396"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2" name="Rectangle 2232"/>
            <p:cNvSpPr>
              <a:spLocks noChangeArrowheads="1"/>
            </p:cNvSpPr>
            <p:nvPr userDrawn="1"/>
          </p:nvSpPr>
          <p:spPr bwMode="auto">
            <a:xfrm>
              <a:off x="9695668" y="2813164"/>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3" name="Rectangle 2233"/>
            <p:cNvSpPr>
              <a:spLocks noChangeArrowheads="1"/>
            </p:cNvSpPr>
            <p:nvPr userDrawn="1"/>
          </p:nvSpPr>
          <p:spPr bwMode="auto">
            <a:xfrm>
              <a:off x="9695668" y="2813164"/>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4" name="Rectangle 2234"/>
            <p:cNvSpPr>
              <a:spLocks noChangeArrowheads="1"/>
            </p:cNvSpPr>
            <p:nvPr userDrawn="1"/>
          </p:nvSpPr>
          <p:spPr bwMode="auto">
            <a:xfrm>
              <a:off x="9695668" y="2944108"/>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5" name="Rectangle 2235"/>
            <p:cNvSpPr>
              <a:spLocks noChangeArrowheads="1"/>
            </p:cNvSpPr>
            <p:nvPr userDrawn="1"/>
          </p:nvSpPr>
          <p:spPr bwMode="auto">
            <a:xfrm>
              <a:off x="9695668" y="2944108"/>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6" name="Rectangle 2236"/>
            <p:cNvSpPr>
              <a:spLocks noChangeArrowheads="1"/>
            </p:cNvSpPr>
            <p:nvPr userDrawn="1"/>
          </p:nvSpPr>
          <p:spPr bwMode="auto">
            <a:xfrm>
              <a:off x="9695668" y="3073140"/>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7" name="Rectangle 2237"/>
            <p:cNvSpPr>
              <a:spLocks noChangeArrowheads="1"/>
            </p:cNvSpPr>
            <p:nvPr userDrawn="1"/>
          </p:nvSpPr>
          <p:spPr bwMode="auto">
            <a:xfrm>
              <a:off x="9695668" y="3073140"/>
              <a:ext cx="78396"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8" name="Rectangle 2238"/>
            <p:cNvSpPr>
              <a:spLocks noChangeArrowheads="1"/>
            </p:cNvSpPr>
            <p:nvPr userDrawn="1"/>
          </p:nvSpPr>
          <p:spPr bwMode="auto">
            <a:xfrm>
              <a:off x="9695668" y="3202172"/>
              <a:ext cx="78396"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09" name="Rectangle 2239"/>
            <p:cNvSpPr>
              <a:spLocks noChangeArrowheads="1"/>
            </p:cNvSpPr>
            <p:nvPr userDrawn="1"/>
          </p:nvSpPr>
          <p:spPr bwMode="auto">
            <a:xfrm>
              <a:off x="9695668" y="3202172"/>
              <a:ext cx="78396"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0" name="Rectangle 2240"/>
            <p:cNvSpPr>
              <a:spLocks noChangeArrowheads="1"/>
            </p:cNvSpPr>
            <p:nvPr userDrawn="1"/>
          </p:nvSpPr>
          <p:spPr bwMode="auto">
            <a:xfrm>
              <a:off x="9695668" y="3333117"/>
              <a:ext cx="78396" cy="78375"/>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1" name="Rectangle 2241"/>
            <p:cNvSpPr>
              <a:spLocks noChangeArrowheads="1"/>
            </p:cNvSpPr>
            <p:nvPr userDrawn="1"/>
          </p:nvSpPr>
          <p:spPr bwMode="auto">
            <a:xfrm>
              <a:off x="9695668" y="3333117"/>
              <a:ext cx="78396" cy="78375"/>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2" name="Rectangle 2242"/>
            <p:cNvSpPr>
              <a:spLocks noChangeArrowheads="1"/>
            </p:cNvSpPr>
            <p:nvPr userDrawn="1"/>
          </p:nvSpPr>
          <p:spPr bwMode="auto">
            <a:xfrm>
              <a:off x="9824736" y="151901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3" name="Rectangle 2243"/>
            <p:cNvSpPr>
              <a:spLocks noChangeArrowheads="1"/>
            </p:cNvSpPr>
            <p:nvPr userDrawn="1"/>
          </p:nvSpPr>
          <p:spPr bwMode="auto">
            <a:xfrm>
              <a:off x="9824736" y="151901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4" name="Rectangle 2244"/>
            <p:cNvSpPr>
              <a:spLocks noChangeArrowheads="1"/>
            </p:cNvSpPr>
            <p:nvPr userDrawn="1"/>
          </p:nvSpPr>
          <p:spPr bwMode="auto">
            <a:xfrm>
              <a:off x="9824736" y="1649961"/>
              <a:ext cx="81264"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5" name="Rectangle 2245"/>
            <p:cNvSpPr>
              <a:spLocks noChangeArrowheads="1"/>
            </p:cNvSpPr>
            <p:nvPr userDrawn="1"/>
          </p:nvSpPr>
          <p:spPr bwMode="auto">
            <a:xfrm>
              <a:off x="9824736" y="1649961"/>
              <a:ext cx="81264" cy="79331"/>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6" name="Rectangle 2246"/>
            <p:cNvSpPr>
              <a:spLocks noChangeArrowheads="1"/>
            </p:cNvSpPr>
            <p:nvPr userDrawn="1"/>
          </p:nvSpPr>
          <p:spPr bwMode="auto">
            <a:xfrm>
              <a:off x="9824736" y="1778993"/>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7" name="Rectangle 2247"/>
            <p:cNvSpPr>
              <a:spLocks noChangeArrowheads="1"/>
            </p:cNvSpPr>
            <p:nvPr userDrawn="1"/>
          </p:nvSpPr>
          <p:spPr bwMode="auto">
            <a:xfrm>
              <a:off x="9824736" y="1778993"/>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8" name="Rectangle 2248"/>
            <p:cNvSpPr>
              <a:spLocks noChangeArrowheads="1"/>
            </p:cNvSpPr>
            <p:nvPr userDrawn="1"/>
          </p:nvSpPr>
          <p:spPr bwMode="auto">
            <a:xfrm>
              <a:off x="9824736" y="190802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19" name="Rectangle 2249"/>
            <p:cNvSpPr>
              <a:spLocks noChangeArrowheads="1"/>
            </p:cNvSpPr>
            <p:nvPr userDrawn="1"/>
          </p:nvSpPr>
          <p:spPr bwMode="auto">
            <a:xfrm>
              <a:off x="9824736" y="190802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0" name="Rectangle 2250"/>
            <p:cNvSpPr>
              <a:spLocks noChangeArrowheads="1"/>
            </p:cNvSpPr>
            <p:nvPr userDrawn="1"/>
          </p:nvSpPr>
          <p:spPr bwMode="auto">
            <a:xfrm>
              <a:off x="9824736"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1" name="Rectangle 2251"/>
            <p:cNvSpPr>
              <a:spLocks noChangeArrowheads="1"/>
            </p:cNvSpPr>
            <p:nvPr userDrawn="1"/>
          </p:nvSpPr>
          <p:spPr bwMode="auto">
            <a:xfrm>
              <a:off x="9824736" y="2038014"/>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2" name="Rectangle 2252"/>
            <p:cNvSpPr>
              <a:spLocks noChangeArrowheads="1"/>
            </p:cNvSpPr>
            <p:nvPr userDrawn="1"/>
          </p:nvSpPr>
          <p:spPr bwMode="auto">
            <a:xfrm>
              <a:off x="9824736"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3" name="Rectangle 2253"/>
            <p:cNvSpPr>
              <a:spLocks noChangeArrowheads="1"/>
            </p:cNvSpPr>
            <p:nvPr userDrawn="1"/>
          </p:nvSpPr>
          <p:spPr bwMode="auto">
            <a:xfrm>
              <a:off x="9824736" y="2167046"/>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4" name="Rectangle 2254"/>
            <p:cNvSpPr>
              <a:spLocks noChangeArrowheads="1"/>
            </p:cNvSpPr>
            <p:nvPr userDrawn="1"/>
          </p:nvSpPr>
          <p:spPr bwMode="auto">
            <a:xfrm>
              <a:off x="9824736"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5" name="Rectangle 2255"/>
            <p:cNvSpPr>
              <a:spLocks noChangeArrowheads="1"/>
            </p:cNvSpPr>
            <p:nvPr userDrawn="1"/>
          </p:nvSpPr>
          <p:spPr bwMode="auto">
            <a:xfrm>
              <a:off x="9824736" y="229607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6" name="Rectangle 2256"/>
            <p:cNvSpPr>
              <a:spLocks noChangeArrowheads="1"/>
            </p:cNvSpPr>
            <p:nvPr userDrawn="1"/>
          </p:nvSpPr>
          <p:spPr bwMode="auto">
            <a:xfrm>
              <a:off x="9824736" y="2425111"/>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7" name="Rectangle 2257"/>
            <p:cNvSpPr>
              <a:spLocks noChangeArrowheads="1"/>
            </p:cNvSpPr>
            <p:nvPr userDrawn="1"/>
          </p:nvSpPr>
          <p:spPr bwMode="auto">
            <a:xfrm>
              <a:off x="9824736" y="2425111"/>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8" name="Rectangle 2258"/>
            <p:cNvSpPr>
              <a:spLocks noChangeArrowheads="1"/>
            </p:cNvSpPr>
            <p:nvPr userDrawn="1"/>
          </p:nvSpPr>
          <p:spPr bwMode="auto">
            <a:xfrm>
              <a:off x="9824736" y="255605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29" name="Rectangle 2259"/>
            <p:cNvSpPr>
              <a:spLocks noChangeArrowheads="1"/>
            </p:cNvSpPr>
            <p:nvPr userDrawn="1"/>
          </p:nvSpPr>
          <p:spPr bwMode="auto">
            <a:xfrm>
              <a:off x="9824736" y="2556055"/>
              <a:ext cx="81264" cy="81243"/>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0" name="Rectangle 2260"/>
            <p:cNvSpPr>
              <a:spLocks noChangeArrowheads="1"/>
            </p:cNvSpPr>
            <p:nvPr userDrawn="1"/>
          </p:nvSpPr>
          <p:spPr bwMode="auto">
            <a:xfrm>
              <a:off x="9824736" y="268508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1" name="Rectangle 2261"/>
            <p:cNvSpPr>
              <a:spLocks noChangeArrowheads="1"/>
            </p:cNvSpPr>
            <p:nvPr userDrawn="1"/>
          </p:nvSpPr>
          <p:spPr bwMode="auto">
            <a:xfrm>
              <a:off x="9824736" y="2685087"/>
              <a:ext cx="81264" cy="81242"/>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2" name="Rectangle 2262"/>
            <p:cNvSpPr>
              <a:spLocks noChangeArrowheads="1"/>
            </p:cNvSpPr>
            <p:nvPr userDrawn="1"/>
          </p:nvSpPr>
          <p:spPr bwMode="auto">
            <a:xfrm>
              <a:off x="9824736" y="2813164"/>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3" name="Rectangle 2263"/>
            <p:cNvSpPr>
              <a:spLocks noChangeArrowheads="1"/>
            </p:cNvSpPr>
            <p:nvPr userDrawn="1"/>
          </p:nvSpPr>
          <p:spPr bwMode="auto">
            <a:xfrm>
              <a:off x="9824736" y="2813164"/>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4" name="Rectangle 2264"/>
            <p:cNvSpPr>
              <a:spLocks noChangeArrowheads="1"/>
            </p:cNvSpPr>
            <p:nvPr userDrawn="1"/>
          </p:nvSpPr>
          <p:spPr bwMode="auto">
            <a:xfrm>
              <a:off x="9824736" y="294410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5" name="Rectangle 2265"/>
            <p:cNvSpPr>
              <a:spLocks noChangeArrowheads="1"/>
            </p:cNvSpPr>
            <p:nvPr userDrawn="1"/>
          </p:nvSpPr>
          <p:spPr bwMode="auto">
            <a:xfrm>
              <a:off x="9824736" y="2944108"/>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6" name="Rectangle 2266"/>
            <p:cNvSpPr>
              <a:spLocks noChangeArrowheads="1"/>
            </p:cNvSpPr>
            <p:nvPr userDrawn="1"/>
          </p:nvSpPr>
          <p:spPr bwMode="auto">
            <a:xfrm>
              <a:off x="9824736" y="3073140"/>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7" name="Rectangle 2267"/>
            <p:cNvSpPr>
              <a:spLocks noChangeArrowheads="1"/>
            </p:cNvSpPr>
            <p:nvPr userDrawn="1"/>
          </p:nvSpPr>
          <p:spPr bwMode="auto">
            <a:xfrm>
              <a:off x="9824736" y="3073140"/>
              <a:ext cx="81264" cy="82198"/>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8" name="Rectangle 2268"/>
            <p:cNvSpPr>
              <a:spLocks noChangeArrowheads="1"/>
            </p:cNvSpPr>
            <p:nvPr userDrawn="1"/>
          </p:nvSpPr>
          <p:spPr bwMode="auto">
            <a:xfrm>
              <a:off x="9824736" y="3202172"/>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sp>
          <p:nvSpPr>
            <p:cNvPr id="139" name="Rectangle 2269"/>
            <p:cNvSpPr>
              <a:spLocks noChangeArrowheads="1"/>
            </p:cNvSpPr>
            <p:nvPr userDrawn="1"/>
          </p:nvSpPr>
          <p:spPr bwMode="auto">
            <a:xfrm>
              <a:off x="9824736" y="3202172"/>
              <a:ext cx="81264" cy="80287"/>
            </a:xfrm>
            <a:prstGeom prst="rect">
              <a:avLst/>
            </a:prstGeom>
            <a:solidFill>
              <a:schemeClr val="bg1">
                <a:lumMod val="95000"/>
              </a:schemeClr>
            </a:solidFill>
            <a:ln w="9525">
              <a:noFill/>
              <a:miter lim="800000"/>
              <a:headEnd/>
              <a:tailEnd/>
            </a:ln>
          </p:spPr>
          <p:txBody>
            <a:bodyPr/>
            <a:lstStyle/>
            <a:p>
              <a:pPr defTabSz="957756" eaLnBrk="1" fontAlgn="auto" hangingPunct="1">
                <a:spcBef>
                  <a:spcPts val="0"/>
                </a:spcBef>
                <a:spcAft>
                  <a:spcPts val="0"/>
                </a:spcAft>
                <a:defRPr/>
              </a:pPr>
              <a:endParaRPr lang="en-US" sz="1900">
                <a:solidFill>
                  <a:srgbClr val="3C3C3C"/>
                </a:solidFill>
                <a:latin typeface="Arial"/>
                <a:cs typeface="+mn-cs"/>
              </a:endParaRPr>
            </a:p>
          </p:txBody>
        </p:sp>
      </p:grpSp>
      <p:graphicFrame>
        <p:nvGraphicFramePr>
          <p:cNvPr id="142" name="Object 7"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2052" name="think-cell Slide" r:id="rId6" imgW="360" imgH="360" progId="">
                  <p:embed/>
                </p:oleObj>
              </mc:Choice>
              <mc:Fallback>
                <p:oleObj name="think-cell Slide" r:id="rId6" imgW="360" imgH="360" progId="">
                  <p:embed/>
                  <p:pic>
                    <p:nvPicPr>
                      <p:cNvPr id="142"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 name="Rectangle 14"/>
          <p:cNvSpPr>
            <a:spLocks noChangeArrowheads="1"/>
          </p:cNvSpPr>
          <p:nvPr/>
        </p:nvSpPr>
        <p:spPr bwMode="auto">
          <a:xfrm>
            <a:off x="8057662" y="6623050"/>
            <a:ext cx="351497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p>
            <a:pPr algn="r" defTabSz="995363">
              <a:lnSpc>
                <a:spcPct val="90000"/>
              </a:lnSpc>
              <a:spcBef>
                <a:spcPct val="10000"/>
              </a:spcBef>
            </a:pPr>
            <a:endParaRPr lang="en-US" altLang="en-US" sz="700">
              <a:solidFill>
                <a:srgbClr val="9E9E9E"/>
              </a:solidFill>
            </a:endParaRPr>
          </a:p>
        </p:txBody>
      </p:sp>
      <p:sp>
        <p:nvSpPr>
          <p:cNvPr id="146" name="TextBox 15"/>
          <p:cNvSpPr txBox="1">
            <a:spLocks noChangeArrowheads="1"/>
          </p:cNvSpPr>
          <p:nvPr>
            <p:custDataLst>
              <p:tags r:id="rId3"/>
            </p:custDataLst>
          </p:nvPr>
        </p:nvSpPr>
        <p:spPr bwMode="auto">
          <a:xfrm>
            <a:off x="11787935"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pPr algn="ctr" eaLnBrk="1" hangingPunct="1"/>
            <a:fld id="{C42AC2F0-AA4E-44F8-A60B-1A3AC66625C0}" type="slidenum">
              <a:rPr lang="en-US" sz="700">
                <a:solidFill>
                  <a:srgbClr val="9E9E9E"/>
                </a:solidFill>
              </a:rPr>
              <a:pPr algn="ctr" eaLnBrk="1" hangingPunct="1"/>
              <a:t>‹#›</a:t>
            </a:fld>
            <a:endParaRPr lang="en-US" sz="700">
              <a:solidFill>
                <a:srgbClr val="9E9E9E"/>
              </a:solidFill>
            </a:endParaRPr>
          </a:p>
        </p:txBody>
      </p:sp>
      <p:sp>
        <p:nvSpPr>
          <p:cNvPr id="150" name="AutoShape 2" descr="File:Chicago Skyline Hi-Res.jpg"/>
          <p:cNvSpPr>
            <a:spLocks noChangeAspect="1" noChangeArrowheads="1"/>
          </p:cNvSpPr>
          <p:nvPr userDrawn="1"/>
        </p:nvSpPr>
        <p:spPr bwMode="auto">
          <a:xfrm>
            <a:off x="195385" y="-144463"/>
            <a:ext cx="375138"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900"/>
          </a:p>
        </p:txBody>
      </p:sp>
      <p:graphicFrame>
        <p:nvGraphicFramePr>
          <p:cNvPr id="151" name="Object 150" hidden="1"/>
          <p:cNvGraphicFramePr>
            <a:graphicFrameLocks noChangeAspect="1"/>
          </p:cNvGraphicFramePr>
          <p:nvPr>
            <p:custDataLst>
              <p:tags r:id="rId4"/>
            </p:custDataLst>
          </p:nvPr>
        </p:nvGraphicFramePr>
        <p:xfrm>
          <a:off x="0" y="1"/>
          <a:ext cx="181708" cy="144463"/>
        </p:xfrm>
        <a:graphic>
          <a:graphicData uri="http://schemas.openxmlformats.org/presentationml/2006/ole">
            <mc:AlternateContent xmlns:mc="http://schemas.openxmlformats.org/markup-compatibility/2006">
              <mc:Choice xmlns:v="urn:schemas-microsoft-com:vml" Requires="v">
                <p:oleObj spid="_x0000_s2053" name="think-cell Slide" r:id="rId8" imgW="360" imgH="360" progId="">
                  <p:embed/>
                </p:oleObj>
              </mc:Choice>
              <mc:Fallback>
                <p:oleObj name="think-cell Slide" r:id="rId8" imgW="360" imgH="360" progId="">
                  <p:embed/>
                  <p:pic>
                    <p:nvPicPr>
                      <p:cNvPr id="151" name="Object 150"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81708"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AutoShape 5" descr="https://www.capgemini.com/sites/default/files/en/2017/05/50th-anniversary-presskit/presskit.jpg"/>
          <p:cNvSpPr>
            <a:spLocks noChangeAspect="1" noChangeArrowheads="1"/>
          </p:cNvSpPr>
          <p:nvPr userDrawn="1"/>
        </p:nvSpPr>
        <p:spPr bwMode="auto">
          <a:xfrm>
            <a:off x="379046" y="7938"/>
            <a:ext cx="375138"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900"/>
          </a:p>
        </p:txBody>
      </p:sp>
      <p:sp>
        <p:nvSpPr>
          <p:cNvPr id="4" name="AutoShape 7" descr="https://www.capgemini.com/sites/default/files/en/2017/05/50th-anniversary-presskit/presskit.jpg"/>
          <p:cNvSpPr>
            <a:spLocks noChangeAspect="1" noChangeArrowheads="1"/>
          </p:cNvSpPr>
          <p:nvPr userDrawn="1"/>
        </p:nvSpPr>
        <p:spPr bwMode="auto">
          <a:xfrm>
            <a:off x="566616" y="160338"/>
            <a:ext cx="375138"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900"/>
          </a:p>
        </p:txBody>
      </p:sp>
      <p:pic>
        <p:nvPicPr>
          <p:cNvPr id="154"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8823522" y="-1684254"/>
            <a:ext cx="1706401" cy="5030555"/>
          </a:xfrm>
          <a:prstGeom prst="rect">
            <a:avLst/>
          </a:prstGeom>
        </p:spPr>
      </p:pic>
      <p:pic>
        <p:nvPicPr>
          <p:cNvPr id="156"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81836" t="-4713" b="16530"/>
          <a:stretch/>
        </p:blipFill>
        <p:spPr>
          <a:xfrm>
            <a:off x="11491420" y="164829"/>
            <a:ext cx="424356" cy="459624"/>
          </a:xfrm>
          <a:prstGeom prst="rect">
            <a:avLst/>
          </a:prstGeom>
        </p:spPr>
      </p:pic>
      <p:sp>
        <p:nvSpPr>
          <p:cNvPr id="149" name="Retângulo 43">
            <a:extLst>
              <a:ext uri="{FF2B5EF4-FFF2-40B4-BE49-F238E27FC236}">
                <a16:creationId xmlns:a16="http://schemas.microsoft.com/office/drawing/2014/main" id="{834ADCB4-BFB1-450D-8F6D-64217F4CD92C}"/>
              </a:ext>
            </a:extLst>
          </p:cNvPr>
          <p:cNvSpPr/>
          <p:nvPr userDrawn="1"/>
        </p:nvSpPr>
        <p:spPr>
          <a:xfrm>
            <a:off x="287179" y="6528662"/>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sp>
        <p:nvSpPr>
          <p:cNvPr id="153" name="Retângulo 43">
            <a:extLst>
              <a:ext uri="{FF2B5EF4-FFF2-40B4-BE49-F238E27FC236}">
                <a16:creationId xmlns:a16="http://schemas.microsoft.com/office/drawing/2014/main" id="{25FC8637-25BD-4C09-AF25-56B4243DAB3D}"/>
              </a:ext>
            </a:extLst>
          </p:cNvPr>
          <p:cNvSpPr/>
          <p:nvPr userDrawn="1"/>
        </p:nvSpPr>
        <p:spPr>
          <a:xfrm>
            <a:off x="11764778" y="6555758"/>
            <a:ext cx="261610"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780701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23"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fr-FR"/>
              <a:t>Modifiez le style du titre</a:t>
            </a:r>
            <a:endParaRPr lang="en-GB"/>
          </a:p>
        </p:txBody>
      </p:sp>
      <p:sp>
        <p:nvSpPr>
          <p:cNvPr id="4" name="Text Placeholder 3"/>
          <p:cNvSpPr>
            <a:spLocks noGrp="1"/>
          </p:cNvSpPr>
          <p:nvPr>
            <p:ph type="body" sz="quarter" idx="10"/>
          </p:nvPr>
        </p:nvSpPr>
        <p:spPr>
          <a:xfrm>
            <a:off x="227347" y="1815351"/>
            <a:ext cx="11700000" cy="44676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endParaRPr lang="en-GB"/>
          </a:p>
        </p:txBody>
      </p:sp>
    </p:spTree>
    <p:extLst>
      <p:ext uri="{BB962C8B-B14F-4D97-AF65-F5344CB8AC3E}">
        <p14:creationId xmlns:p14="http://schemas.microsoft.com/office/powerpoint/2010/main" val="69574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14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42805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171"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3584341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195"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05667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4042609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21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38019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2" y="2"/>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8" y="-1"/>
            <a:ext cx="5907313" cy="6857998"/>
          </a:xfrm>
          <a:prstGeom prst="rect">
            <a:avLst/>
          </a:prstGeom>
          <a:noFill/>
        </p:spPr>
        <p:txBody>
          <a:bodyPr anchor="ctr"/>
          <a:lstStyle>
            <a:lvl1pPr algn="ctr">
              <a:defRPr/>
            </a:lvl1pPr>
          </a:lstStyle>
          <a:p>
            <a:r>
              <a:rPr lang="en-US"/>
              <a:t>Click icon to add picture</a:t>
            </a:r>
            <a:endParaRPr lang="pt-PT"/>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3"/>
            <a:ext cx="11016604" cy="863600"/>
          </a:xfrm>
          <a:prstGeom prst="rect">
            <a:avLst/>
          </a:prstGeom>
        </p:spPr>
        <p:txBody>
          <a:bodyPr vert="horz" lIns="0" tIns="0" rIns="0" bIns="0" rtlCol="0" anchor="t">
            <a:normAutofit/>
          </a:bodyPr>
          <a:lstStyle>
            <a:lvl1pPr>
              <a:defRPr lang="pt-PT" dirty="0"/>
            </a:lvl1pPr>
          </a:lstStyle>
          <a:p>
            <a:pPr lvl="0">
              <a:lnSpc>
                <a:spcPts val="2250"/>
              </a:lnSpc>
            </a:pPr>
            <a:r>
              <a:rPr lang="en-US"/>
              <a:t>Click to add title</a:t>
            </a:r>
            <a:endParaRPr lang="pt-PT"/>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3" y="1430234"/>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3" y="3253616"/>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3" y="5076998"/>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a:solidFill>
                  <a:schemeClr val="bg2">
                    <a:lumMod val="50000"/>
                  </a:schemeClr>
                </a:solidFill>
                <a:cs typeface="Arial" panose="020B0604020202020204" pitchFamily="34" charset="0"/>
              </a:rPr>
              <a:t>© 2019 </a:t>
            </a:r>
            <a:r>
              <a:rPr lang="en-US" sz="600" err="1">
                <a:solidFill>
                  <a:schemeClr val="bg2">
                    <a:lumMod val="50000"/>
                  </a:schemeClr>
                </a:solidFill>
                <a:cs typeface="Arial" panose="020B0604020202020204" pitchFamily="34" charset="0"/>
              </a:rPr>
              <a:t>Capgemini</a:t>
            </a:r>
            <a:r>
              <a:rPr lang="en-US" sz="600">
                <a:solidFill>
                  <a:schemeClr val="bg2">
                    <a:lumMod val="50000"/>
                  </a:schemeClr>
                </a:solidFill>
                <a:cs typeface="Arial" panose="020B0604020202020204" pitchFamily="34" charset="0"/>
              </a:rPr>
              <a:t>.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81836" t="-4713" b="16530"/>
          <a:stretch/>
        </p:blipFill>
        <p:spPr>
          <a:xfrm>
            <a:off x="11547794" y="188640"/>
            <a:ext cx="424356" cy="459624"/>
          </a:xfrm>
          <a:prstGeom prst="rect">
            <a:avLst/>
          </a:prstGeom>
        </p:spPr>
      </p:pic>
    </p:spTree>
    <p:extLst>
      <p:ext uri="{BB962C8B-B14F-4D97-AF65-F5344CB8AC3E}">
        <p14:creationId xmlns:p14="http://schemas.microsoft.com/office/powerpoint/2010/main" val="17851970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a:solidFill>
                  <a:schemeClr val="tx1"/>
                </a:solidFill>
              </a:rPr>
              <a:t>Learn more about us at</a:t>
            </a:r>
          </a:p>
          <a:p>
            <a:pPr algn="just">
              <a:lnSpc>
                <a:spcPts val="1200"/>
              </a:lnSpc>
            </a:pPr>
            <a:r>
              <a:rPr lang="en-US" sz="140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a:solidFill>
                  <a:schemeClr val="bg1"/>
                </a:solidFill>
                <a:latin typeface="+mn-lt"/>
                <a:cs typeface="Arial"/>
              </a:rPr>
              <a:t>This presentation contains information that may be privileged or confidential and is the property of the </a:t>
            </a:r>
            <a:r>
              <a:rPr lang="en-US" sz="800" noProof="0" err="1">
                <a:solidFill>
                  <a:schemeClr val="bg1"/>
                </a:solidFill>
                <a:latin typeface="+mn-lt"/>
                <a:cs typeface="Arial"/>
              </a:rPr>
              <a:t>Capgemini</a:t>
            </a:r>
            <a:r>
              <a:rPr lang="en-US" sz="800" noProof="0">
                <a:solidFill>
                  <a:schemeClr val="bg1"/>
                </a:solidFill>
                <a:latin typeface="+mn-lt"/>
                <a:cs typeface="Arial"/>
              </a:rPr>
              <a:t> Group.</a:t>
            </a:r>
          </a:p>
          <a:p>
            <a:pPr>
              <a:spcAft>
                <a:spcPts val="600"/>
              </a:spcAft>
            </a:pPr>
            <a:r>
              <a:rPr lang="en-US" sz="800" noProof="0">
                <a:solidFill>
                  <a:schemeClr val="bg1"/>
                </a:solidFill>
                <a:latin typeface="Arial"/>
                <a:cs typeface="Arial"/>
              </a:rPr>
              <a:t>Copyright © 2019 </a:t>
            </a:r>
            <a:r>
              <a:rPr lang="en-US" sz="800" noProof="0" err="1">
                <a:solidFill>
                  <a:schemeClr val="bg1"/>
                </a:solidFill>
                <a:latin typeface="Arial"/>
                <a:cs typeface="Arial"/>
              </a:rPr>
              <a:t>Capgemini</a:t>
            </a:r>
            <a:r>
              <a:rPr lang="en-US" sz="800" noProof="0">
                <a:solidFill>
                  <a:schemeClr val="bg1"/>
                </a:solidFill>
                <a:latin typeface="Arial"/>
                <a:cs typeface="Arial"/>
              </a:rPr>
              <a:t>.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29093670"/>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insert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2019 </a:t>
            </a:r>
            <a:r>
              <a:rPr lang="en-US" sz="800" err="1">
                <a:solidFill>
                  <a:schemeClr val="bg2">
                    <a:lumMod val="50000"/>
                  </a:schemeClr>
                </a:solidFill>
                <a:cs typeface="Arial" panose="020B0604020202020204" pitchFamily="34" charset="0"/>
              </a:rPr>
              <a:t>Capgemini</a:t>
            </a:r>
            <a:r>
              <a:rPr lang="en-US" sz="80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273840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pic>
        <p:nvPicPr>
          <p:cNvPr id="2"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1836" t="-4713" b="16530"/>
          <a:stretch/>
        </p:blipFill>
        <p:spPr>
          <a:xfrm>
            <a:off x="11491420" y="164829"/>
            <a:ext cx="424356" cy="459624"/>
          </a:xfrm>
          <a:prstGeom prst="rect">
            <a:avLst/>
          </a:prstGeom>
        </p:spPr>
      </p:pic>
      <p:sp>
        <p:nvSpPr>
          <p:cNvPr id="3" name="Retângulo 43">
            <a:extLst>
              <a:ext uri="{FF2B5EF4-FFF2-40B4-BE49-F238E27FC236}">
                <a16:creationId xmlns:a16="http://schemas.microsoft.com/office/drawing/2014/main" id="{834ADCB4-BFB1-450D-8F6D-64217F4CD92C}"/>
              </a:ext>
            </a:extLst>
          </p:cNvPr>
          <p:cNvSpPr/>
          <p:nvPr userDrawn="1"/>
        </p:nvSpPr>
        <p:spPr>
          <a:xfrm>
            <a:off x="287179" y="6528662"/>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sp>
        <p:nvSpPr>
          <p:cNvPr id="4" name="Retângulo 43">
            <a:extLst>
              <a:ext uri="{FF2B5EF4-FFF2-40B4-BE49-F238E27FC236}">
                <a16:creationId xmlns:a16="http://schemas.microsoft.com/office/drawing/2014/main" id="{25FC8637-25BD-4C09-AF25-56B4243DAB3D}"/>
              </a:ext>
            </a:extLst>
          </p:cNvPr>
          <p:cNvSpPr/>
          <p:nvPr userDrawn="1"/>
        </p:nvSpPr>
        <p:spPr>
          <a:xfrm>
            <a:off x="11764778" y="6555758"/>
            <a:ext cx="261610"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3251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7" name="Picture 6" descr="D:\Users\sbandyop\Downloads\2017_07_11_talent_img_7932.jpg">
            <a:extLst>
              <a:ext uri="{FF2B5EF4-FFF2-40B4-BE49-F238E27FC236}">
                <a16:creationId xmlns:a16="http://schemas.microsoft.com/office/drawing/2014/main" id="{081EC4D4-61AF-40C0-870D-EDAC4B6CBB4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7595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126" b="21349"/>
          <a:stretch/>
        </p:blipFill>
        <p:spPr>
          <a:xfrm flipH="1">
            <a:off x="6340642" y="1398987"/>
            <a:ext cx="5851358" cy="5459015"/>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5" y="2946391"/>
            <a:ext cx="4751909" cy="1418714"/>
          </a:xfrm>
          <a:prstGeom prst="rect">
            <a:avLst/>
          </a:prstGeom>
        </p:spPr>
        <p:txBody>
          <a:bodyPr anchor="b">
            <a:normAutofit/>
          </a:bodyPr>
          <a:lstStyle>
            <a:lvl1pPr marL="0" indent="0" algn="r">
              <a:lnSpc>
                <a:spcPts val="2438"/>
              </a:lnSpc>
              <a:buNone/>
              <a:defRPr sz="2113">
                <a:solidFill>
                  <a:schemeClr val="bg1"/>
                </a:solidFill>
              </a:defRPr>
            </a:lvl1pPr>
            <a:lvl2pPr marL="371475" indent="0">
              <a:buNone/>
              <a:defRPr sz="4875">
                <a:solidFill>
                  <a:schemeClr val="bg1"/>
                </a:solidFill>
              </a:defRPr>
            </a:lvl2pPr>
          </a:lstStyle>
          <a:p>
            <a:pPr lvl="0"/>
            <a:r>
              <a:rPr lang="en-US"/>
              <a:t>Click to add section title</a:t>
            </a:r>
          </a:p>
        </p:txBody>
      </p:sp>
      <p:pic>
        <p:nvPicPr>
          <p:cNvPr id="8"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836" t="-4713" b="16530"/>
          <a:stretch/>
        </p:blipFill>
        <p:spPr>
          <a:xfrm>
            <a:off x="11491420" y="164829"/>
            <a:ext cx="424356" cy="459624"/>
          </a:xfrm>
          <a:prstGeom prst="rect">
            <a:avLst/>
          </a:prstGeom>
        </p:spPr>
      </p:pic>
      <p:sp>
        <p:nvSpPr>
          <p:cNvPr id="9" name="Retângulo 43">
            <a:extLst>
              <a:ext uri="{FF2B5EF4-FFF2-40B4-BE49-F238E27FC236}">
                <a16:creationId xmlns:a16="http://schemas.microsoft.com/office/drawing/2014/main" id="{834ADCB4-BFB1-450D-8F6D-64217F4CD92C}"/>
              </a:ext>
            </a:extLst>
          </p:cNvPr>
          <p:cNvSpPr/>
          <p:nvPr userDrawn="1"/>
        </p:nvSpPr>
        <p:spPr>
          <a:xfrm>
            <a:off x="287179" y="6528662"/>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64778" y="6555758"/>
            <a:ext cx="261610"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1369787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40734" y="6555758"/>
            <a:ext cx="285655"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81318" y="6638544"/>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2017 Capgemini. 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7999"/>
          </a:xfrm>
          <a:prstGeom prst="rect">
            <a:avLst/>
          </a:prstGeom>
        </p:spPr>
      </p:pic>
      <p:sp>
        <p:nvSpPr>
          <p:cNvPr id="7" name="Shape 9"/>
          <p:cNvSpPr/>
          <p:nvPr userDrawn="1"/>
        </p:nvSpPr>
        <p:spPr>
          <a:xfrm>
            <a:off x="0" y="-1"/>
            <a:ext cx="12192001" cy="6858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pic>
        <p:nvPicPr>
          <p:cNvPr id="8"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81836" t="-4713" b="16530"/>
          <a:stretch/>
        </p:blipFill>
        <p:spPr>
          <a:xfrm>
            <a:off x="11491420" y="164829"/>
            <a:ext cx="424356" cy="459624"/>
          </a:xfrm>
          <a:prstGeom prst="rect">
            <a:avLst/>
          </a:prstGeom>
        </p:spPr>
      </p:pic>
      <p:sp>
        <p:nvSpPr>
          <p:cNvPr id="10" name="Retângulo 43">
            <a:extLst>
              <a:ext uri="{FF2B5EF4-FFF2-40B4-BE49-F238E27FC236}">
                <a16:creationId xmlns:a16="http://schemas.microsoft.com/office/drawing/2014/main" id="{834ADCB4-BFB1-450D-8F6D-64217F4CD92C}"/>
              </a:ext>
            </a:extLst>
          </p:cNvPr>
          <p:cNvSpPr/>
          <p:nvPr userDrawn="1"/>
        </p:nvSpPr>
        <p:spPr>
          <a:xfrm>
            <a:off x="287179" y="6528662"/>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64778" y="6555758"/>
            <a:ext cx="261610"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190452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40734" y="6555758"/>
            <a:ext cx="285655"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81318" y="6638544"/>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2017 Capgemini. All rights reserved.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11456"/>
            <a:ext cx="12192000" cy="6869456"/>
          </a:xfrm>
          <a:prstGeom prst="rect">
            <a:avLst/>
          </a:prstGeom>
          <a:noFill/>
          <a:ln>
            <a:noFill/>
          </a:ln>
        </p:spPr>
      </p:pic>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a:t>Click to add title</a:t>
            </a:r>
            <a:endParaRPr lang="pt-PT"/>
          </a:p>
        </p:txBody>
      </p:sp>
      <p:pic>
        <p:nvPicPr>
          <p:cNvPr id="6"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81836" t="-4713" b="16530"/>
          <a:stretch/>
        </p:blipFill>
        <p:spPr>
          <a:xfrm>
            <a:off x="11491420" y="164829"/>
            <a:ext cx="424356" cy="459624"/>
          </a:xfrm>
          <a:prstGeom prst="rect">
            <a:avLst/>
          </a:prstGeom>
        </p:spPr>
      </p:pic>
      <p:sp>
        <p:nvSpPr>
          <p:cNvPr id="7" name="Retângulo 43">
            <a:extLst>
              <a:ext uri="{FF2B5EF4-FFF2-40B4-BE49-F238E27FC236}">
                <a16:creationId xmlns:a16="http://schemas.microsoft.com/office/drawing/2014/main" id="{834ADCB4-BFB1-450D-8F6D-64217F4CD92C}"/>
              </a:ext>
            </a:extLst>
          </p:cNvPr>
          <p:cNvSpPr/>
          <p:nvPr userDrawn="1"/>
        </p:nvSpPr>
        <p:spPr>
          <a:xfrm>
            <a:off x="287179" y="6528662"/>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64778" y="6555758"/>
            <a:ext cx="261610"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
        <p:nvSpPr>
          <p:cNvPr id="2" name="Rectangle 1">
            <a:extLst>
              <a:ext uri="{FF2B5EF4-FFF2-40B4-BE49-F238E27FC236}">
                <a16:creationId xmlns:a16="http://schemas.microsoft.com/office/drawing/2014/main" id="{B74A3866-0952-4CE0-BA68-B9827E197F94}"/>
              </a:ext>
            </a:extLst>
          </p:cNvPr>
          <p:cNvSpPr/>
          <p:nvPr userDrawn="1"/>
        </p:nvSpPr>
        <p:spPr>
          <a:xfrm>
            <a:off x="0" y="-123568"/>
            <a:ext cx="12344400" cy="6652230"/>
          </a:xfrm>
          <a:prstGeom prst="rect">
            <a:avLst/>
          </a:prstGeom>
          <a:solidFill>
            <a:schemeClr val="bg1">
              <a:lumMod val="85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92D94B0B-2983-42F7-86C3-6A4ED59209BB}"/>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45009" r="3903"/>
          <a:stretch>
            <a:fillRect/>
          </a:stretch>
        </p:blipFill>
        <p:spPr>
          <a:xfrm rot="966871" flipH="1">
            <a:off x="-145906" y="-951627"/>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Tree>
    <p:extLst>
      <p:ext uri="{BB962C8B-B14F-4D97-AF65-F5344CB8AC3E}">
        <p14:creationId xmlns:p14="http://schemas.microsoft.com/office/powerpoint/2010/main" val="3558160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40734" y="6555758"/>
            <a:ext cx="285655"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287179" y="6528662"/>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pic>
        <p:nvPicPr>
          <p:cNvPr id="7"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81836" t="-4713" b="16530"/>
          <a:stretch/>
        </p:blipFill>
        <p:spPr>
          <a:xfrm>
            <a:off x="11491420" y="164829"/>
            <a:ext cx="424356" cy="459624"/>
          </a:xfrm>
          <a:prstGeom prst="rect">
            <a:avLst/>
          </a:prstGeom>
        </p:spPr>
      </p:pic>
    </p:spTree>
    <p:extLst>
      <p:ext uri="{BB962C8B-B14F-4D97-AF65-F5344CB8AC3E}">
        <p14:creationId xmlns:p14="http://schemas.microsoft.com/office/powerpoint/2010/main" val="2205747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67054" y="0"/>
            <a:ext cx="443981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1625"/>
              </a:lnSpc>
              <a:spcAft>
                <a:spcPts val="1463"/>
              </a:spcAft>
              <a:defRPr sz="1300">
                <a:solidFill>
                  <a:schemeClr val="bg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a:t>Click to insert long text</a:t>
            </a:r>
            <a:endParaRPr lang="pt-PT"/>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9"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438"/>
              </a:lnSpc>
            </a:pPr>
            <a:r>
              <a:rPr lang="en-US"/>
              <a:t>Click to insert title</a:t>
            </a:r>
            <a:endParaRPr lang="pt-PT"/>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40734" y="6555758"/>
            <a:ext cx="285655"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413203" y="6555758"/>
            <a:ext cx="2223686" cy="219456"/>
          </a:xfrm>
          <a:prstGeom prst="rect">
            <a:avLst/>
          </a:prstGeom>
        </p:spPr>
        <p:txBody>
          <a:bodyPr wrap="none" lIns="0" tIns="0" rIns="0" bIns="0" anchor="ctr">
            <a:noAutofit/>
          </a:bodyPr>
          <a:lstStyle/>
          <a:p>
            <a:pPr algn="l"/>
            <a:r>
              <a:rPr lang="en-US" sz="650">
                <a:solidFill>
                  <a:schemeClr val="bg1"/>
                </a:solidFill>
                <a:cs typeface="Arial" panose="020B0604020202020204" pitchFamily="34" charset="0"/>
              </a:rPr>
              <a:t>© 2019 </a:t>
            </a:r>
            <a:r>
              <a:rPr lang="en-US" sz="650" err="1">
                <a:solidFill>
                  <a:schemeClr val="bg1"/>
                </a:solidFill>
                <a:cs typeface="Arial" panose="020B0604020202020204" pitchFamily="34" charset="0"/>
              </a:rPr>
              <a:t>Capgemini</a:t>
            </a:r>
            <a:r>
              <a:rPr lang="en-US" sz="650">
                <a:solidFill>
                  <a:schemeClr val="bg1"/>
                </a:solidFill>
                <a:cs typeface="Arial" panose="020B0604020202020204" pitchFamily="34" charset="0"/>
              </a:rPr>
              <a:t>. All rights reserved.</a:t>
            </a:r>
          </a:p>
        </p:txBody>
      </p:sp>
      <p:pic>
        <p:nvPicPr>
          <p:cNvPr id="9"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81836" t="-4713" b="16530"/>
          <a:stretch/>
        </p:blipFill>
        <p:spPr>
          <a:xfrm>
            <a:off x="11491420" y="164829"/>
            <a:ext cx="424356" cy="459624"/>
          </a:xfrm>
          <a:prstGeom prst="rect">
            <a:avLst/>
          </a:prstGeom>
        </p:spPr>
      </p:pic>
    </p:spTree>
    <p:extLst>
      <p:ext uri="{BB962C8B-B14F-4D97-AF65-F5344CB8AC3E}">
        <p14:creationId xmlns:p14="http://schemas.microsoft.com/office/powerpoint/2010/main" val="3088007204"/>
      </p:ext>
    </p:extLst>
  </p:cSld>
  <p:clrMapOvr>
    <a:masterClrMapping/>
  </p:clrMapOvr>
  <p:extLst mod="1">
    <p:ext uri="{DCECCB84-F9BA-43D5-87BE-67443E8EF086}">
      <p15:sldGuideLst xmlns:p15="http://schemas.microsoft.com/office/powerpoint/2012/main">
        <p15:guide id="1" orient="horz" pos="255" userDrawn="1">
          <p15:clr>
            <a:srgbClr val="FBAE40"/>
          </p15:clr>
        </p15:guide>
        <p15:guide id="2" pos="316" userDrawn="1">
          <p15:clr>
            <a:srgbClr val="FBAE40"/>
          </p15:clr>
        </p15:guide>
        <p15:guide id="3" pos="846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pic>
        <p:nvPicPr>
          <p:cNvPr id="21" name="Picture 9">
            <a:extLst>
              <a:ext uri="{FF2B5EF4-FFF2-40B4-BE49-F238E27FC236}">
                <a16:creationId xmlns:a16="http://schemas.microsoft.com/office/drawing/2014/main" id="{87551C08-B66E-4060-B05B-5FBB3B865A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21592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90" y="825195"/>
            <a:ext cx="4866123"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90" y="1268415"/>
            <a:ext cx="4866123"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90" y="2583860"/>
            <a:ext cx="4866123"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90" y="3027078"/>
            <a:ext cx="4866123"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90" y="4361682"/>
            <a:ext cx="4866123"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90" y="4804900"/>
            <a:ext cx="4866123"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40734" y="6555758"/>
            <a:ext cx="285655"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a:solidFill>
                <a:prstClr val="black">
                  <a:lumMod val="50000"/>
                  <a:lumOff val="50000"/>
                </a:prstClr>
              </a:solidFill>
              <a:cs typeface="Arial" panose="020B0604020202020204" pitchFamily="34" charset="0"/>
            </a:endParaRPr>
          </a:p>
        </p:txBody>
      </p:sp>
      <p:pic>
        <p:nvPicPr>
          <p:cNvPr id="23" name="Graphic 41">
            <a:extLst>
              <a:ext uri="{FF2B5EF4-FFF2-40B4-BE49-F238E27FC236}">
                <a16:creationId xmlns:a16="http://schemas.microsoft.com/office/drawing/2014/main" id="{D0BD7E2B-90D7-4709-AB34-3FBF8479D88A}"/>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7669"/>
          <a:stretch>
            <a:fillRect/>
          </a:stretch>
        </p:blipFill>
        <p:spPr>
          <a:xfrm rot="7221508" flipH="1" flipV="1">
            <a:off x="-510400" y="-999749"/>
            <a:ext cx="4694967" cy="4418574"/>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pic>
        <p:nvPicPr>
          <p:cNvPr id="14"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81836" t="-4713" b="16530"/>
          <a:stretch/>
        </p:blipFill>
        <p:spPr>
          <a:xfrm>
            <a:off x="11491420" y="164829"/>
            <a:ext cx="424356" cy="459624"/>
          </a:xfrm>
          <a:prstGeom prst="rect">
            <a:avLst/>
          </a:prstGeom>
        </p:spPr>
      </p:pic>
      <p:sp>
        <p:nvSpPr>
          <p:cNvPr id="18" name="Retângulo 43">
            <a:extLst>
              <a:ext uri="{FF2B5EF4-FFF2-40B4-BE49-F238E27FC236}">
                <a16:creationId xmlns:a16="http://schemas.microsoft.com/office/drawing/2014/main" id="{834ADCB4-BFB1-450D-8F6D-64217F4CD92C}"/>
              </a:ext>
            </a:extLst>
          </p:cNvPr>
          <p:cNvSpPr/>
          <p:nvPr userDrawn="1"/>
        </p:nvSpPr>
        <p:spPr>
          <a:xfrm>
            <a:off x="287179" y="6528662"/>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64778" y="6555758"/>
            <a:ext cx="261610"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177436265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ags" Target="../tags/tag9.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vmlDrawing" Target="../drawings/vmlDrawing4.v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theme" Target="../theme/theme2.xml"/><Relationship Id="rId5" Type="http://schemas.openxmlformats.org/officeDocument/2006/relationships/slideLayout" Target="../slideLayouts/slideLayout20.xml"/><Relationship Id="rId15" Type="http://schemas.openxmlformats.org/officeDocument/2006/relationships/image" Target="../media/image28.emf"/><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oleObject" Target="../embeddings/oleObject6.bin"/></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28.xml"/><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8" y="413387"/>
            <a:ext cx="11376025" cy="855026"/>
          </a:xfrm>
          <a:prstGeom prst="rect">
            <a:avLst/>
          </a:prstGeom>
        </p:spPr>
        <p:txBody>
          <a:bodyPr vert="horz" lIns="0" tIns="0" rIns="0" bIns="0" rtlCol="0" anchor="t">
            <a:normAutofit/>
          </a:bodyPr>
          <a:lstStyle/>
          <a:p>
            <a:r>
              <a:rPr lang="fr-FR"/>
              <a:t>Modifiez le style du titre</a:t>
            </a:r>
            <a:endParaRPr lang="pt-PT"/>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5" cy="476408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Retângulo 43">
            <a:extLst>
              <a:ext uri="{FF2B5EF4-FFF2-40B4-BE49-F238E27FC236}">
                <a16:creationId xmlns:a16="http://schemas.microsoft.com/office/drawing/2014/main" id="{834ADCB4-BFB1-450D-8F6D-64217F4CD92C}"/>
              </a:ext>
            </a:extLst>
          </p:cNvPr>
          <p:cNvSpPr/>
          <p:nvPr userDrawn="1"/>
        </p:nvSpPr>
        <p:spPr>
          <a:xfrm>
            <a:off x="287179" y="6528662"/>
            <a:ext cx="2223686" cy="219456"/>
          </a:xfrm>
          <a:prstGeom prst="rect">
            <a:avLst/>
          </a:prstGeom>
        </p:spPr>
        <p:txBody>
          <a:bodyPr wrap="none" lIns="0" tIns="0" rIns="0" bIns="0" anchor="ctr">
            <a:noAutofit/>
          </a:bodyPr>
          <a:lstStyle/>
          <a:p>
            <a:pPr algn="l"/>
            <a:r>
              <a:rPr lang="en-US" sz="650">
                <a:solidFill>
                  <a:schemeClr val="bg2">
                    <a:lumMod val="50000"/>
                  </a:schemeClr>
                </a:solidFill>
                <a:cs typeface="Arial" panose="020B0604020202020204" pitchFamily="34" charset="0"/>
              </a:rPr>
              <a:t>© 2019 </a:t>
            </a:r>
            <a:r>
              <a:rPr lang="en-US" sz="650" err="1">
                <a:solidFill>
                  <a:schemeClr val="bg2">
                    <a:lumMod val="50000"/>
                  </a:schemeClr>
                </a:solidFill>
                <a:cs typeface="Arial" panose="020B0604020202020204" pitchFamily="34" charset="0"/>
              </a:rPr>
              <a:t>Capgemini</a:t>
            </a:r>
            <a:r>
              <a:rPr lang="en-US" sz="650">
                <a:solidFill>
                  <a:schemeClr val="bg2">
                    <a:lumMod val="50000"/>
                  </a:schemeClr>
                </a:solidFill>
                <a:cs typeface="Arial" panose="020B0604020202020204" pitchFamily="34" charset="0"/>
              </a:rPr>
              <a:t>. All rights reserved.</a:t>
            </a:r>
          </a:p>
        </p:txBody>
      </p:sp>
      <p:pic>
        <p:nvPicPr>
          <p:cNvPr id="7"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l="81836" t="-4713" b="16530"/>
          <a:stretch/>
        </p:blipFill>
        <p:spPr>
          <a:xfrm>
            <a:off x="11491420" y="164829"/>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764778" y="6555758"/>
            <a:ext cx="261610" cy="167418"/>
          </a:xfrm>
          <a:prstGeom prst="rect">
            <a:avLst/>
          </a:prstGeom>
        </p:spPr>
        <p:txBody>
          <a:bodyPr wrap="none">
            <a:spAutoFit/>
          </a:bodyPr>
          <a:lstStyle/>
          <a:p>
            <a:pPr algn="r"/>
            <a:fld id="{0502E5A9-B53C-401E-A0E0-4A359BB0A9E5}" type="slidenum">
              <a:rPr lang="en-US" sz="488" smtClean="0">
                <a:solidFill>
                  <a:prstClr val="black">
                    <a:lumMod val="50000"/>
                    <a:lumOff val="50000"/>
                  </a:prstClr>
                </a:solidFill>
                <a:cs typeface="Arial" panose="020B0604020202020204" pitchFamily="34" charset="0"/>
              </a:rPr>
              <a:t>‹#›</a:t>
            </a:fld>
            <a:endParaRPr lang="en-US" sz="488">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083615440"/>
      </p:ext>
    </p:extLst>
  </p:cSld>
  <p:clrMap bg1="lt1" tx1="dk1" bg2="lt2" tx2="dk2" accent1="accent1" accent2="accent2" accent3="accent3" accent4="accent4" accent5="accent5" accent6="accent6" hlink="hlink" folHlink="folHlink"/>
  <p:sldLayoutIdLst>
    <p:sldLayoutId id="2147485059" r:id="rId1"/>
    <p:sldLayoutId id="2147485040" r:id="rId2"/>
    <p:sldLayoutId id="2147485036" r:id="rId3"/>
    <p:sldLayoutId id="2147484981" r:id="rId4"/>
    <p:sldLayoutId id="2147484986" r:id="rId5"/>
    <p:sldLayoutId id="2147485039" r:id="rId6"/>
    <p:sldLayoutId id="2147484987" r:id="rId7"/>
    <p:sldLayoutId id="2147484992" r:id="rId8"/>
    <p:sldLayoutId id="2147484998" r:id="rId9"/>
    <p:sldLayoutId id="2147485005" r:id="rId10"/>
    <p:sldLayoutId id="2147485012" r:id="rId11"/>
    <p:sldLayoutId id="2147485028" r:id="rId12"/>
    <p:sldLayoutId id="2147485045" r:id="rId13"/>
    <p:sldLayoutId id="2147485077" r:id="rId14"/>
    <p:sldLayoutId id="2147485078" r:id="rId15"/>
  </p:sldLayoutIdLst>
  <p:txStyles>
    <p:titleStyle>
      <a:lvl1pPr algn="l" defTabSz="742950" rtl="0" eaLnBrk="1" latinLnBrk="0" hangingPunct="1">
        <a:lnSpc>
          <a:spcPts val="2438"/>
        </a:lnSpc>
        <a:spcBef>
          <a:spcPct val="0"/>
        </a:spcBef>
        <a:buNone/>
        <a:defRPr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ct val="90000"/>
        </a:lnSpc>
        <a:spcBef>
          <a:spcPts val="813"/>
        </a:spcBef>
        <a:buFont typeface="Arial" panose="020B0604020202020204" pitchFamily="34" charset="0"/>
        <a:buNone/>
        <a:defRPr sz="1463"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57213" indent="-185738" algn="l" defTabSz="742950" rtl="0" eaLnBrk="1" latinLnBrk="0" hangingPunct="1">
        <a:lnSpc>
          <a:spcPct val="90000"/>
        </a:lnSpc>
        <a:spcBef>
          <a:spcPts val="406"/>
        </a:spcBef>
        <a:buFont typeface="Arial" panose="020B0604020202020204" pitchFamily="34" charset="0"/>
        <a:buChar char="•"/>
        <a:defRPr sz="13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28688" indent="-185738" algn="l" defTabSz="742950" rtl="0" eaLnBrk="1" latinLnBrk="0" hangingPunct="1">
        <a:lnSpc>
          <a:spcPct val="90000"/>
        </a:lnSpc>
        <a:spcBef>
          <a:spcPts val="406"/>
        </a:spcBef>
        <a:buFont typeface="Arial" panose="020B0604020202020204" pitchFamily="34" charset="0"/>
        <a:buChar char="•"/>
        <a:defRPr sz="1138"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00163" indent="-185738" algn="l" defTabSz="742950" rtl="0" eaLnBrk="1" latinLnBrk="0" hangingPunct="1">
        <a:lnSpc>
          <a:spcPct val="90000"/>
        </a:lnSpc>
        <a:spcBef>
          <a:spcPts val="406"/>
        </a:spcBef>
        <a:buFont typeface="Arial" panose="020B0604020202020204" pitchFamily="34" charset="0"/>
        <a:buChar char="•"/>
        <a:defRPr sz="975"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671638" indent="-185738" algn="l" defTabSz="742950" rtl="0" eaLnBrk="1" latinLnBrk="0" hangingPunct="1">
        <a:lnSpc>
          <a:spcPct val="90000"/>
        </a:lnSpc>
        <a:spcBef>
          <a:spcPts val="406"/>
        </a:spcBef>
        <a:buFont typeface="Arial" panose="020B0604020202020204" pitchFamily="34" charset="0"/>
        <a:buChar char="•"/>
        <a:defRPr sz="975"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userDrawn="1">
          <p15:clr>
            <a:srgbClr val="F26B43"/>
          </p15:clr>
        </p15:guide>
        <p15:guide id="2" pos="316" userDrawn="1">
          <p15:clr>
            <a:srgbClr val="F26B43"/>
          </p15:clr>
        </p15:guide>
        <p15:guide id="3" pos="9136"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4726" userDrawn="1">
          <p15:clr>
            <a:srgbClr val="F26B43"/>
          </p15:clr>
        </p15:guide>
        <p15:guide id="8" pos="4614" userDrawn="1">
          <p15:clr>
            <a:srgbClr val="F26B43"/>
          </p15:clr>
        </p15:guide>
        <p15:guide id="9" pos="483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14" imgW="270" imgH="270" progId="TCLayout.ActiveDocument.1">
                  <p:embed/>
                </p:oleObj>
              </mc:Choice>
              <mc:Fallback>
                <p:oleObj name="think-cell Slide" r:id="rId14" imgW="270" imgH="270" progId="TCLayout.ActiveDocument.1">
                  <p:embed/>
                  <p:pic>
                    <p:nvPicPr>
                      <p:cNvPr id="21" name="Object 20"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65000"/>
                  </a:schemeClr>
                </a:solidFill>
              </a:rPr>
              <a:t>© Capgemini 2018. All rights reserved  </a:t>
            </a:r>
            <a:r>
              <a:rPr lang="en-US">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solidFill>
                  <a:schemeClr val="bg1">
                    <a:lumMod val="65000"/>
                  </a:schemeClr>
                </a:solidFill>
              </a:rPr>
              <a:t>Group Presentation | </a:t>
            </a:r>
            <a:r>
              <a:rPr lang="en-US" err="1">
                <a:solidFill>
                  <a:schemeClr val="bg1">
                    <a:lumMod val="65000"/>
                  </a:schemeClr>
                </a:solidFill>
              </a:rPr>
              <a:t>Capgemini</a:t>
            </a:r>
            <a:r>
              <a:rPr lang="en-US">
                <a:solidFill>
                  <a:schemeClr val="bg1">
                    <a:lumMod val="65000"/>
                  </a:schemeClr>
                </a:solidFill>
              </a:rPr>
              <a:t> | February 2019</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a:t>
            </a:r>
            <a:r>
              <a:rPr lang="fr-FR" err="1"/>
              <a:t>title</a:t>
            </a:r>
            <a:endParaRPr lang="en-US"/>
          </a:p>
        </p:txBody>
      </p:sp>
    </p:spTree>
    <p:extLst>
      <p:ext uri="{BB962C8B-B14F-4D97-AF65-F5344CB8AC3E}">
        <p14:creationId xmlns:p14="http://schemas.microsoft.com/office/powerpoint/2010/main" val="1655966538"/>
      </p:ext>
    </p:extLst>
  </p:cSld>
  <p:clrMap bg1="lt1" tx1="dk1" bg2="lt2" tx2="dk2" accent1="accent1" accent2="accent2" accent3="accent3" accent4="accent4" accent5="accent5" accent6="accent6" hlink="hlink" folHlink="folHlink"/>
  <p:sldLayoutIdLst>
    <p:sldLayoutId id="2147485061" r:id="rId1"/>
    <p:sldLayoutId id="2147485062" r:id="rId2"/>
    <p:sldLayoutId id="2147485063" r:id="rId3"/>
    <p:sldLayoutId id="2147485064" r:id="rId4"/>
    <p:sldLayoutId id="2147485065" r:id="rId5"/>
    <p:sldLayoutId id="2147485066" r:id="rId6"/>
    <p:sldLayoutId id="2147485067" r:id="rId7"/>
    <p:sldLayoutId id="2147485068" r:id="rId8"/>
    <p:sldLayoutId id="2147485069" r:id="rId9"/>
    <p:sldLayoutId id="2147485070" r:id="rId10"/>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81836" t="-4713" b="16530"/>
          <a:stretch/>
        </p:blipFill>
        <p:spPr>
          <a:xfrm>
            <a:off x="11547794"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9" y="404815"/>
            <a:ext cx="11016604"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9" y="1412877"/>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12496802"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Capgemini Blue</a:t>
            </a:r>
          </a:p>
          <a:p>
            <a:pPr marL="128588"/>
            <a:r>
              <a:rPr lang="en-US" sz="450"/>
              <a:t>R 0</a:t>
            </a:r>
          </a:p>
          <a:p>
            <a:pPr marL="128588"/>
            <a:r>
              <a:rPr lang="en-US" sz="450"/>
              <a:t>G 112</a:t>
            </a:r>
          </a:p>
          <a:p>
            <a:pPr marL="128588"/>
            <a:r>
              <a:rPr lang="en-US" sz="450"/>
              <a:t>B 173</a:t>
            </a:r>
          </a:p>
        </p:txBody>
      </p:sp>
      <p:sp>
        <p:nvSpPr>
          <p:cNvPr id="7" name="Rectangle 6"/>
          <p:cNvSpPr/>
          <p:nvPr/>
        </p:nvSpPr>
        <p:spPr>
          <a:xfrm>
            <a:off x="13091871"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Vibrant</a:t>
            </a:r>
            <a:br>
              <a:rPr lang="en-US" sz="450" b="1"/>
            </a:br>
            <a:r>
              <a:rPr lang="en-US" sz="450" b="1"/>
              <a:t>Blue</a:t>
            </a:r>
          </a:p>
          <a:p>
            <a:pPr marL="128588"/>
            <a:r>
              <a:rPr lang="en-US" sz="450"/>
              <a:t>R 18</a:t>
            </a:r>
          </a:p>
          <a:p>
            <a:pPr marL="128588"/>
            <a:r>
              <a:rPr lang="en-US" sz="450"/>
              <a:t>G 171</a:t>
            </a:r>
          </a:p>
          <a:p>
            <a:pPr marL="128588"/>
            <a:r>
              <a:rPr lang="en-US" sz="450"/>
              <a:t>B 219</a:t>
            </a:r>
          </a:p>
        </p:txBody>
      </p:sp>
      <p:sp>
        <p:nvSpPr>
          <p:cNvPr id="8" name="Rectangle 7"/>
          <p:cNvSpPr/>
          <p:nvPr/>
        </p:nvSpPr>
        <p:spPr>
          <a:xfrm>
            <a:off x="13686942"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Deep</a:t>
            </a:r>
            <a:br>
              <a:rPr lang="en-US" sz="450" b="1"/>
            </a:br>
            <a:r>
              <a:rPr lang="en-US" sz="450" b="1"/>
              <a:t>Purple</a:t>
            </a:r>
          </a:p>
          <a:p>
            <a:pPr marL="128588"/>
            <a:r>
              <a:rPr lang="en-US" sz="450"/>
              <a:t>R 43</a:t>
            </a:r>
          </a:p>
          <a:p>
            <a:pPr marL="128588"/>
            <a:r>
              <a:rPr lang="en-US" sz="450"/>
              <a:t>G 10</a:t>
            </a:r>
          </a:p>
          <a:p>
            <a:pPr marL="128588"/>
            <a:r>
              <a:rPr lang="en-US" sz="450"/>
              <a:t>B 61</a:t>
            </a:r>
          </a:p>
        </p:txBody>
      </p:sp>
      <p:sp>
        <p:nvSpPr>
          <p:cNvPr id="9" name="Rectangle 8"/>
          <p:cNvSpPr/>
          <p:nvPr/>
        </p:nvSpPr>
        <p:spPr>
          <a:xfrm>
            <a:off x="14282011"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Tech</a:t>
            </a:r>
            <a:br>
              <a:rPr lang="en-US" sz="450" b="1"/>
            </a:br>
            <a:r>
              <a:rPr lang="en-US" sz="450" b="1"/>
              <a:t>Red</a:t>
            </a:r>
          </a:p>
          <a:p>
            <a:pPr marL="128588"/>
            <a:r>
              <a:rPr lang="en-US" sz="450"/>
              <a:t>R 255</a:t>
            </a:r>
          </a:p>
          <a:p>
            <a:pPr marL="128588"/>
            <a:r>
              <a:rPr lang="en-US" sz="450"/>
              <a:t>G 48</a:t>
            </a:r>
          </a:p>
          <a:p>
            <a:pPr marL="128588"/>
            <a:r>
              <a:rPr lang="en-US" sz="450"/>
              <a:t>B 76</a:t>
            </a:r>
          </a:p>
        </p:txBody>
      </p:sp>
      <p:sp>
        <p:nvSpPr>
          <p:cNvPr id="10" name="Rectangle 9"/>
          <p:cNvSpPr/>
          <p:nvPr/>
        </p:nvSpPr>
        <p:spPr>
          <a:xfrm>
            <a:off x="14877082"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Zest</a:t>
            </a:r>
            <a:br>
              <a:rPr lang="en-US" sz="450" b="1"/>
            </a:br>
            <a:r>
              <a:rPr lang="en-US" sz="450" b="1"/>
              <a:t>Green</a:t>
            </a:r>
          </a:p>
          <a:p>
            <a:pPr marL="128588"/>
            <a:r>
              <a:rPr lang="en-US" sz="450"/>
              <a:t>R 149</a:t>
            </a:r>
          </a:p>
          <a:p>
            <a:pPr marL="128588"/>
            <a:r>
              <a:rPr lang="en-US" sz="450"/>
              <a:t>G 230</a:t>
            </a:r>
          </a:p>
          <a:p>
            <a:pPr marL="128588"/>
            <a:r>
              <a:rPr lang="en-US" sz="450"/>
              <a:t>B 22</a:t>
            </a:r>
          </a:p>
        </p:txBody>
      </p:sp>
      <p:sp>
        <p:nvSpPr>
          <p:cNvPr id="11" name="Rectangle 10"/>
          <p:cNvSpPr/>
          <p:nvPr/>
        </p:nvSpPr>
        <p:spPr>
          <a:xfrm>
            <a:off x="12496802" y="246860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Capgemini Blue</a:t>
            </a:r>
            <a:r>
              <a:rPr lang="en-US" sz="450"/>
              <a:t> (-50%)</a:t>
            </a:r>
          </a:p>
          <a:p>
            <a:pPr marL="128588"/>
            <a:r>
              <a:rPr lang="en-US" sz="450"/>
              <a:t>R 128</a:t>
            </a:r>
          </a:p>
          <a:p>
            <a:pPr marL="128588"/>
            <a:r>
              <a:rPr lang="en-US" sz="450"/>
              <a:t>G 184</a:t>
            </a:r>
          </a:p>
          <a:p>
            <a:pPr marL="128588"/>
            <a:r>
              <a:rPr lang="en-US" sz="450"/>
              <a:t>B 214</a:t>
            </a:r>
          </a:p>
        </p:txBody>
      </p:sp>
      <p:sp>
        <p:nvSpPr>
          <p:cNvPr id="12" name="Rectangle 11"/>
          <p:cNvSpPr/>
          <p:nvPr/>
        </p:nvSpPr>
        <p:spPr>
          <a:xfrm>
            <a:off x="13091871" y="246860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Vibrant</a:t>
            </a:r>
            <a:br>
              <a:rPr lang="en-US" sz="450" b="1"/>
            </a:br>
            <a:r>
              <a:rPr lang="en-US" sz="450" b="1"/>
              <a:t>Blue</a:t>
            </a:r>
            <a:r>
              <a:rPr lang="en-US" sz="450"/>
              <a:t> (-50%)</a:t>
            </a:r>
          </a:p>
          <a:p>
            <a:pPr marL="128588"/>
            <a:r>
              <a:rPr lang="en-US" sz="450"/>
              <a:t>R 136</a:t>
            </a:r>
          </a:p>
          <a:p>
            <a:pPr marL="128588"/>
            <a:r>
              <a:rPr lang="en-US" sz="450"/>
              <a:t>G 213</a:t>
            </a:r>
          </a:p>
          <a:p>
            <a:pPr marL="128588"/>
            <a:r>
              <a:rPr lang="en-US" sz="450"/>
              <a:t>B 237</a:t>
            </a:r>
          </a:p>
        </p:txBody>
      </p:sp>
      <p:sp>
        <p:nvSpPr>
          <p:cNvPr id="17" name="Rectangle 16"/>
          <p:cNvSpPr/>
          <p:nvPr/>
        </p:nvSpPr>
        <p:spPr>
          <a:xfrm>
            <a:off x="13686942" y="246860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Purple</a:t>
            </a:r>
          </a:p>
          <a:p>
            <a:pPr marL="128588"/>
            <a:r>
              <a:rPr lang="en-US" sz="450"/>
              <a:t>R 109</a:t>
            </a:r>
          </a:p>
          <a:p>
            <a:pPr marL="128588"/>
            <a:r>
              <a:rPr lang="en-US" sz="450"/>
              <a:t>G 100</a:t>
            </a:r>
          </a:p>
          <a:p>
            <a:pPr marL="128588"/>
            <a:r>
              <a:rPr lang="en-US" sz="450"/>
              <a:t>B 204</a:t>
            </a:r>
          </a:p>
        </p:txBody>
      </p:sp>
      <p:sp>
        <p:nvSpPr>
          <p:cNvPr id="18" name="Rectangle 17"/>
          <p:cNvSpPr/>
          <p:nvPr/>
        </p:nvSpPr>
        <p:spPr>
          <a:xfrm>
            <a:off x="14282011" y="246860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Orange</a:t>
            </a:r>
          </a:p>
          <a:p>
            <a:pPr marL="128588"/>
            <a:r>
              <a:rPr lang="en-US" sz="450"/>
              <a:t>R 255</a:t>
            </a:r>
          </a:p>
          <a:p>
            <a:pPr marL="128588"/>
            <a:r>
              <a:rPr lang="en-US" sz="450"/>
              <a:t>G 99</a:t>
            </a:r>
          </a:p>
          <a:p>
            <a:pPr marL="128588"/>
            <a:r>
              <a:rPr lang="en-US" sz="450"/>
              <a:t>B 39</a:t>
            </a:r>
          </a:p>
        </p:txBody>
      </p:sp>
      <p:sp>
        <p:nvSpPr>
          <p:cNvPr id="19" name="Rectangle 18"/>
          <p:cNvSpPr/>
          <p:nvPr/>
        </p:nvSpPr>
        <p:spPr>
          <a:xfrm>
            <a:off x="14877082" y="246860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Green</a:t>
            </a:r>
          </a:p>
          <a:p>
            <a:pPr marL="128588"/>
            <a:r>
              <a:rPr lang="en-US" sz="450"/>
              <a:t>R 200</a:t>
            </a:r>
          </a:p>
          <a:p>
            <a:pPr marL="128588"/>
            <a:r>
              <a:rPr lang="en-US" sz="450"/>
              <a:t>G 255</a:t>
            </a:r>
          </a:p>
          <a:p>
            <a:pPr marL="128588"/>
            <a:r>
              <a:rPr lang="en-US" sz="450"/>
              <a:t>B 22</a:t>
            </a:r>
          </a:p>
        </p:txBody>
      </p:sp>
      <p:sp>
        <p:nvSpPr>
          <p:cNvPr id="20" name="Rectangle 19"/>
          <p:cNvSpPr/>
          <p:nvPr/>
        </p:nvSpPr>
        <p:spPr>
          <a:xfrm>
            <a:off x="13686942" y="308993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Purple</a:t>
            </a:r>
          </a:p>
          <a:p>
            <a:pPr marL="128588"/>
            <a:r>
              <a:rPr lang="en-US" sz="450"/>
              <a:t>R 126</a:t>
            </a:r>
          </a:p>
          <a:p>
            <a:pPr marL="128588"/>
            <a:r>
              <a:rPr lang="en-US" sz="450"/>
              <a:t>G 57</a:t>
            </a:r>
          </a:p>
          <a:p>
            <a:pPr marL="128588"/>
            <a:r>
              <a:rPr lang="en-US" sz="450"/>
              <a:t>B 186</a:t>
            </a:r>
          </a:p>
        </p:txBody>
      </p:sp>
      <p:sp>
        <p:nvSpPr>
          <p:cNvPr id="21" name="Rectangle 20"/>
          <p:cNvSpPr/>
          <p:nvPr/>
        </p:nvSpPr>
        <p:spPr>
          <a:xfrm>
            <a:off x="14877082" y="308993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Green</a:t>
            </a:r>
          </a:p>
          <a:p>
            <a:pPr marL="128588"/>
            <a:r>
              <a:rPr lang="en-US" sz="450"/>
              <a:t>R 0</a:t>
            </a:r>
          </a:p>
          <a:p>
            <a:pPr marL="128588"/>
            <a:r>
              <a:rPr lang="en-US" sz="450"/>
              <a:t>G 195</a:t>
            </a:r>
          </a:p>
          <a:p>
            <a:pPr marL="128588"/>
            <a:r>
              <a:rPr lang="en-US" sz="450"/>
              <a:t>B 123</a:t>
            </a:r>
          </a:p>
        </p:txBody>
      </p:sp>
      <p:sp>
        <p:nvSpPr>
          <p:cNvPr id="22" name="Rectangle 21"/>
          <p:cNvSpPr/>
          <p:nvPr/>
        </p:nvSpPr>
        <p:spPr>
          <a:xfrm>
            <a:off x="14877082" y="494891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Green</a:t>
            </a:r>
          </a:p>
          <a:p>
            <a:pPr marL="128588"/>
            <a:r>
              <a:rPr lang="en-US" sz="450"/>
              <a:t>R 21</a:t>
            </a:r>
          </a:p>
          <a:p>
            <a:pPr marL="128588"/>
            <a:r>
              <a:rPr lang="en-US" sz="450"/>
              <a:t>G 99</a:t>
            </a:r>
          </a:p>
          <a:p>
            <a:pPr marL="128588"/>
            <a:r>
              <a:rPr lang="en-US" sz="450"/>
              <a:t>B 107</a:t>
            </a:r>
          </a:p>
        </p:txBody>
      </p:sp>
      <p:sp>
        <p:nvSpPr>
          <p:cNvPr id="23" name="Rectangle 22"/>
          <p:cNvSpPr/>
          <p:nvPr/>
        </p:nvSpPr>
        <p:spPr>
          <a:xfrm>
            <a:off x="14877082" y="433008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Aqua</a:t>
            </a:r>
          </a:p>
          <a:p>
            <a:pPr marL="128588"/>
            <a:r>
              <a:rPr lang="en-US" sz="450"/>
              <a:t>R 15</a:t>
            </a:r>
          </a:p>
          <a:p>
            <a:pPr marL="128588"/>
            <a:r>
              <a:rPr lang="en-US" sz="450"/>
              <a:t>G 153</a:t>
            </a:r>
          </a:p>
          <a:p>
            <a:pPr marL="128588"/>
            <a:r>
              <a:rPr lang="en-US" sz="450"/>
              <a:t>B 156</a:t>
            </a:r>
          </a:p>
        </p:txBody>
      </p:sp>
      <p:sp>
        <p:nvSpPr>
          <p:cNvPr id="24" name="Rectangle 23"/>
          <p:cNvSpPr/>
          <p:nvPr/>
        </p:nvSpPr>
        <p:spPr>
          <a:xfrm>
            <a:off x="14877082"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Aqua</a:t>
            </a:r>
          </a:p>
          <a:p>
            <a:pPr marL="128588"/>
            <a:r>
              <a:rPr lang="en-US" sz="450"/>
              <a:t>R 1</a:t>
            </a:r>
          </a:p>
          <a:p>
            <a:pPr marL="128588"/>
            <a:r>
              <a:rPr lang="en-US" sz="450"/>
              <a:t>G 209</a:t>
            </a:r>
          </a:p>
          <a:p>
            <a:pPr marL="128588"/>
            <a:r>
              <a:rPr lang="en-US" sz="450"/>
              <a:t>B 208</a:t>
            </a:r>
          </a:p>
        </p:txBody>
      </p:sp>
      <p:sp>
        <p:nvSpPr>
          <p:cNvPr id="25" name="Rectangle 24"/>
          <p:cNvSpPr/>
          <p:nvPr/>
        </p:nvSpPr>
        <p:spPr>
          <a:xfrm>
            <a:off x="14282011" y="308993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Peach</a:t>
            </a:r>
          </a:p>
          <a:p>
            <a:pPr marL="128588"/>
            <a:r>
              <a:rPr lang="en-US" sz="450"/>
              <a:t>R 255</a:t>
            </a:r>
          </a:p>
          <a:p>
            <a:pPr marL="128588"/>
            <a:r>
              <a:rPr lang="en-US" sz="450"/>
              <a:t>G 126</a:t>
            </a:r>
          </a:p>
          <a:p>
            <a:pPr marL="128588"/>
            <a:r>
              <a:rPr lang="en-US" sz="450"/>
              <a:t>B 131</a:t>
            </a:r>
          </a:p>
        </p:txBody>
      </p:sp>
      <p:sp>
        <p:nvSpPr>
          <p:cNvPr id="26" name="Rectangle 25"/>
          <p:cNvSpPr/>
          <p:nvPr/>
        </p:nvSpPr>
        <p:spPr>
          <a:xfrm>
            <a:off x="14282011"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Light</a:t>
            </a:r>
            <a:br>
              <a:rPr lang="en-US" sz="450" b="1"/>
            </a:br>
            <a:r>
              <a:rPr lang="en-US" sz="450" b="1"/>
              <a:t>Claret</a:t>
            </a:r>
          </a:p>
          <a:p>
            <a:pPr marL="128588"/>
            <a:r>
              <a:rPr lang="en-US" sz="450"/>
              <a:t>R 203</a:t>
            </a:r>
          </a:p>
          <a:p>
            <a:pPr marL="128588"/>
            <a:r>
              <a:rPr lang="en-US" sz="450"/>
              <a:t>G 41</a:t>
            </a:r>
          </a:p>
          <a:p>
            <a:pPr marL="128588"/>
            <a:r>
              <a:rPr lang="en-US" sz="450"/>
              <a:t>B 128</a:t>
            </a:r>
          </a:p>
        </p:txBody>
      </p:sp>
      <p:sp>
        <p:nvSpPr>
          <p:cNvPr id="27" name="Rectangle 26"/>
          <p:cNvSpPr/>
          <p:nvPr/>
        </p:nvSpPr>
        <p:spPr>
          <a:xfrm>
            <a:off x="14282011" y="433008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Claret</a:t>
            </a:r>
          </a:p>
          <a:p>
            <a:pPr marL="128588"/>
            <a:r>
              <a:rPr lang="en-US" sz="450"/>
              <a:t>R 134</a:t>
            </a:r>
          </a:p>
          <a:p>
            <a:pPr marL="128588"/>
            <a:r>
              <a:rPr lang="en-US" sz="450"/>
              <a:t>G 8</a:t>
            </a:r>
          </a:p>
          <a:p>
            <a:pPr marL="128588"/>
            <a:r>
              <a:rPr lang="en-US" sz="450"/>
              <a:t>B 100</a:t>
            </a:r>
          </a:p>
        </p:txBody>
      </p:sp>
      <p:sp>
        <p:nvSpPr>
          <p:cNvPr id="28" name="Rectangle 27"/>
          <p:cNvSpPr/>
          <p:nvPr/>
        </p:nvSpPr>
        <p:spPr>
          <a:xfrm>
            <a:off x="12568133" y="1433862"/>
            <a:ext cx="428002"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Primary</a:t>
            </a:r>
          </a:p>
        </p:txBody>
      </p:sp>
      <p:sp>
        <p:nvSpPr>
          <p:cNvPr id="29" name="Rectangle 28"/>
          <p:cNvSpPr/>
          <p:nvPr/>
        </p:nvSpPr>
        <p:spPr>
          <a:xfrm>
            <a:off x="12601799" y="2313292"/>
            <a:ext cx="633187"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Infographic</a:t>
            </a:r>
          </a:p>
        </p:txBody>
      </p:sp>
      <p:sp>
        <p:nvSpPr>
          <p:cNvPr id="30" name="Rectangle 29"/>
          <p:cNvSpPr/>
          <p:nvPr/>
        </p:nvSpPr>
        <p:spPr>
          <a:xfrm>
            <a:off x="13780718" y="1433862"/>
            <a:ext cx="565860"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Secondary</a:t>
            </a:r>
          </a:p>
        </p:txBody>
      </p:sp>
      <p:sp>
        <p:nvSpPr>
          <p:cNvPr id="31" name="Rectangle 30"/>
          <p:cNvSpPr/>
          <p:nvPr/>
        </p:nvSpPr>
        <p:spPr>
          <a:xfrm>
            <a:off x="13686942"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Purple</a:t>
            </a:r>
          </a:p>
          <a:p>
            <a:pPr marL="128588"/>
            <a:r>
              <a:rPr lang="en-US" sz="450"/>
              <a:t>R 71</a:t>
            </a:r>
          </a:p>
          <a:p>
            <a:pPr marL="128588"/>
            <a:r>
              <a:rPr lang="en-US" sz="450"/>
              <a:t>G 1</a:t>
            </a:r>
          </a:p>
          <a:p>
            <a:pPr marL="128588"/>
            <a:r>
              <a:rPr lang="en-US" sz="450"/>
              <a:t>B 167</a:t>
            </a:r>
          </a:p>
        </p:txBody>
      </p:sp>
    </p:spTree>
    <p:extLst>
      <p:ext uri="{BB962C8B-B14F-4D97-AF65-F5344CB8AC3E}">
        <p14:creationId xmlns:p14="http://schemas.microsoft.com/office/powerpoint/2010/main" val="3254479319"/>
      </p:ext>
    </p:extLst>
  </p:cSld>
  <p:clrMap bg1="lt1" tx1="dk1" bg2="lt2" tx2="dk2" accent1="accent1" accent2="accent2" accent3="accent3" accent4="accent4" accent5="accent5" accent6="accent6" hlink="hlink" folHlink="folHlink"/>
  <p:sldLayoutIdLst>
    <p:sldLayoutId id="2147485073" r:id="rId1"/>
    <p:sldLayoutId id="2147485074" r:id="rId2"/>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343">
          <p15:clr>
            <a:srgbClr val="F26B43"/>
          </p15:clr>
        </p15:guide>
        <p15:guide id="3" pos="989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5120">
          <p15:clr>
            <a:srgbClr val="F26B43"/>
          </p15:clr>
        </p15:guide>
        <p15:guide id="8" pos="4999">
          <p15:clr>
            <a:srgbClr val="F26B43"/>
          </p15:clr>
        </p15:guide>
        <p15:guide id="9" pos="524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3373815709"/>
      </p:ext>
    </p:extLst>
  </p:cSld>
  <p:clrMap bg1="lt1" tx1="dk1" bg2="lt2" tx2="dk2" accent1="accent1" accent2="accent2" accent3="accent3" accent4="accent4" accent5="accent5" accent6="accent6" hlink="hlink" folHlink="folHlink"/>
  <p:sldLayoutIdLst>
    <p:sldLayoutId id="2147485076" r:id="rId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3.emf"/><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notesSlide" Target="../notesSlides/notesSlide1.xml"/><Relationship Id="rId4"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slideLayout" Target="../slideLayouts/slideLayout15.xml"/><Relationship Id="rId7" Type="http://schemas.openxmlformats.org/officeDocument/2006/relationships/image" Target="../media/image43.png"/><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42.emf"/><Relationship Id="rId5" Type="http://schemas.openxmlformats.org/officeDocument/2006/relationships/oleObject" Target="../embeddings/oleObject13.bin"/><Relationship Id="rId4" Type="http://schemas.openxmlformats.org/officeDocument/2006/relationships/notesSlide" Target="../notesSlides/notesSlide17.xml"/><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tags" Target="../tags/tag19.xml"/><Relationship Id="rId7" Type="http://schemas.openxmlformats.org/officeDocument/2006/relationships/notesSlide" Target="../notesSlides/notesSlide4.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3.xml"/><Relationship Id="rId5" Type="http://schemas.openxmlformats.org/officeDocument/2006/relationships/tags" Target="../tags/tag21.xml"/><Relationship Id="rId4" Type="http://schemas.openxmlformats.org/officeDocument/2006/relationships/tags" Target="../tags/tag20.xml"/><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hyperlink" Target="http://www.capgemini.com/about/group/values-ethics" TargetMode="External"/><Relationship Id="rId4" Type="http://schemas.openxmlformats.org/officeDocument/2006/relationships/hyperlink" Target="https://www.capgemini.com/optimize-your-business-and-it-operation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hidden="1"/>
          <p:cNvGraphicFramePr>
            <a:graphicFrameLocks noChangeAspect="1"/>
          </p:cNvGraphicFramePr>
          <p:nvPr>
            <p:custDataLst>
              <p:tags r:id="rId2"/>
            </p:custDataLst>
          </p:nvPr>
        </p:nvGraphicFramePr>
        <p:xfrm>
          <a:off x="1143000" y="0"/>
          <a:ext cx="158750" cy="158750"/>
        </p:xfrm>
        <a:graphic>
          <a:graphicData uri="http://schemas.openxmlformats.org/presentationml/2006/ole">
            <mc:AlternateContent xmlns:mc="http://schemas.openxmlformats.org/markup-compatibility/2006">
              <mc:Choice xmlns:v="urn:schemas-microsoft-com:vml" Requires="v">
                <p:oleObj spid="_x0000_s11267" name="think-cell Slide" r:id="rId6" imgW="360" imgH="360" progId="">
                  <p:embed/>
                </p:oleObj>
              </mc:Choice>
              <mc:Fallback>
                <p:oleObj name="think-cell Slide" r:id="rId6" imgW="360" imgH="360" progId="">
                  <p:embed/>
                  <p:pic>
                    <p:nvPicPr>
                      <p:cNvPr id="24578"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79" name="Title 9"/>
          <p:cNvSpPr>
            <a:spLocks noGrp="1"/>
          </p:cNvSpPr>
          <p:nvPr>
            <p:ph type="title"/>
            <p:custDataLst>
              <p:tags r:id="rId3"/>
            </p:custDataLst>
          </p:nvPr>
        </p:nvSpPr>
        <p:spPr>
          <a:xfrm>
            <a:off x="407988" y="1867232"/>
            <a:ext cx="5364162" cy="870856"/>
          </a:xfrm>
          <a:noFill/>
        </p:spPr>
        <p:txBody>
          <a:bodyPr>
            <a:noAutofit/>
          </a:bodyPr>
          <a:lstStyle/>
          <a:p>
            <a:pPr>
              <a:lnSpc>
                <a:spcPct val="100000"/>
              </a:lnSpc>
            </a:pPr>
            <a:r>
              <a:rPr lang="en-US" altLang="en-US" sz="3600" b="1" dirty="0">
                <a:latin typeface="Verdana"/>
                <a:ea typeface="Verdana"/>
                <a:cs typeface="Verdana"/>
              </a:rPr>
              <a:t>Capgemini Values </a:t>
            </a:r>
          </a:p>
        </p:txBody>
      </p:sp>
      <p:sp>
        <p:nvSpPr>
          <p:cNvPr id="2" name="Text Placeholder 1">
            <a:extLst>
              <a:ext uri="{FF2B5EF4-FFF2-40B4-BE49-F238E27FC236}">
                <a16:creationId xmlns:a16="http://schemas.microsoft.com/office/drawing/2014/main" id="{392CE0D5-C9EE-480F-9A91-CB01DA455B3C}"/>
              </a:ext>
            </a:extLst>
          </p:cNvPr>
          <p:cNvSpPr>
            <a:spLocks noGrp="1"/>
          </p:cNvSpPr>
          <p:nvPr>
            <p:ph type="body" sz="quarter" idx="10"/>
          </p:nvPr>
        </p:nvSpPr>
        <p:spPr/>
        <p:txBody>
          <a:bodyPr/>
          <a:lstStyle/>
          <a:p>
            <a:endParaRPr lang="en-US" sz="3200" dirty="0"/>
          </a:p>
          <a:p>
            <a:endParaRPr lang="en-US" sz="3200" dirty="0"/>
          </a:p>
          <a:p>
            <a:endParaRPr lang="en-US" sz="3200" dirty="0"/>
          </a:p>
          <a:p>
            <a:endParaRPr lang="en-US" sz="3200" dirty="0"/>
          </a:p>
          <a:p>
            <a:endParaRPr lang="en-US" sz="3200" dirty="0"/>
          </a:p>
          <a:p>
            <a:r>
              <a:rPr lang="en-US" sz="3200" b="1"/>
              <a:t>June, </a:t>
            </a:r>
            <a:r>
              <a:rPr lang="en-US" sz="3200" b="1" dirty="0"/>
              <a:t>2019</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621" y="3501602"/>
            <a:ext cx="4402672" cy="2723823"/>
          </a:xfrm>
          <a:prstGeom prst="rect">
            <a:avLst/>
          </a:prstGeom>
          <a:solidFill>
            <a:schemeClr val="accent5">
              <a:alpha val="79000"/>
            </a:schemeClr>
          </a:solidFill>
        </p:spPr>
        <p:txBody>
          <a:bodyPr wrap="square">
            <a:spAutoFit/>
          </a:bodyPr>
          <a:lstStyle/>
          <a:p>
            <a:pPr marL="342900" indent="-342900">
              <a:buFont typeface="Wingdings" pitchFamily="2" charset="2"/>
              <a:buChar char="ü"/>
              <a:defRPr/>
            </a:pPr>
            <a:r>
              <a:rPr lang="en-US" b="1" dirty="0">
                <a:solidFill>
                  <a:srgbClr val="6A288A"/>
                </a:solidFill>
                <a:latin typeface="+mn-lt"/>
              </a:rPr>
              <a:t>Feeling good about being part of the </a:t>
            </a:r>
            <a:r>
              <a:rPr lang="en-US" b="1" dirty="0">
                <a:solidFill>
                  <a:schemeClr val="accent4">
                    <a:lumMod val="75000"/>
                  </a:schemeClr>
                </a:solidFill>
                <a:latin typeface="+mn-lt"/>
              </a:rPr>
              <a:t>company</a:t>
            </a:r>
            <a:r>
              <a:rPr lang="en-US" b="1" dirty="0">
                <a:solidFill>
                  <a:srgbClr val="6A288A"/>
                </a:solidFill>
                <a:latin typeface="+mn-lt"/>
              </a:rPr>
              <a:t> and one’s </a:t>
            </a:r>
            <a:r>
              <a:rPr lang="en-US" b="1" dirty="0">
                <a:solidFill>
                  <a:schemeClr val="accent4">
                    <a:lumMod val="75000"/>
                  </a:schemeClr>
                </a:solidFill>
                <a:latin typeface="+mn-lt"/>
              </a:rPr>
              <a:t>team</a:t>
            </a:r>
            <a:r>
              <a:rPr lang="en-US" b="1" dirty="0">
                <a:solidFill>
                  <a:srgbClr val="6A288A"/>
                </a:solidFill>
                <a:latin typeface="+mn-lt"/>
              </a:rPr>
              <a:t>.</a:t>
            </a:r>
          </a:p>
          <a:p>
            <a:pPr marL="342900" indent="-342900">
              <a:buFont typeface="Wingdings" pitchFamily="2" charset="2"/>
              <a:buChar char="ü"/>
              <a:defRPr/>
            </a:pPr>
            <a:endParaRPr lang="en-US" b="1" dirty="0">
              <a:solidFill>
                <a:srgbClr val="6A288A"/>
              </a:solidFill>
              <a:latin typeface="+mn-lt"/>
            </a:endParaRPr>
          </a:p>
          <a:p>
            <a:pPr marL="342900" indent="-342900">
              <a:buFont typeface="Wingdings" pitchFamily="2" charset="2"/>
              <a:buChar char="ü"/>
              <a:defRPr/>
            </a:pPr>
            <a:r>
              <a:rPr lang="en-US" b="1" dirty="0">
                <a:solidFill>
                  <a:srgbClr val="6A288A"/>
                </a:solidFill>
                <a:latin typeface="+mn-lt"/>
              </a:rPr>
              <a:t>Feeling proud of what one does, feeling a sense of accomplishment in the search for better quality and greater efficiency.</a:t>
            </a:r>
          </a:p>
        </p:txBody>
      </p:sp>
      <p:sp>
        <p:nvSpPr>
          <p:cNvPr id="47108" name="Title 3"/>
          <p:cNvSpPr>
            <a:spLocks noGrp="1"/>
          </p:cNvSpPr>
          <p:nvPr>
            <p:ph type="title"/>
          </p:nvPr>
        </p:nvSpPr>
        <p:spPr>
          <a:xfrm>
            <a:off x="1029313" y="1084755"/>
            <a:ext cx="1245185" cy="423443"/>
          </a:xfrm>
        </p:spPr>
        <p:txBody>
          <a:bodyPr>
            <a:normAutofit/>
          </a:bodyPr>
          <a:lstStyle/>
          <a:p>
            <a:r>
              <a:rPr lang="en-US" sz="4000" b="1">
                <a:latin typeface="+mn-lt"/>
                <a:ea typeface="Verdana"/>
                <a:cs typeface="Verdana"/>
              </a:rPr>
              <a:t>Fun</a:t>
            </a:r>
            <a:endParaRPr lang="en-US"/>
          </a:p>
        </p:txBody>
      </p:sp>
      <p:sp>
        <p:nvSpPr>
          <p:cNvPr id="5" name="Round Same Side Corner Rectangle 4"/>
          <p:cNvSpPr/>
          <p:nvPr/>
        </p:nvSpPr>
        <p:spPr bwMode="auto">
          <a:xfrm>
            <a:off x="131362" y="3159831"/>
            <a:ext cx="2542634" cy="338972"/>
          </a:xfrm>
          <a:prstGeom prst="round2SameRect">
            <a:avLst/>
          </a:prstGeom>
          <a:solidFill>
            <a:schemeClr val="accent5">
              <a:alpha val="79000"/>
            </a:schemeClr>
          </a:solidFill>
          <a:ln w="6350" cap="flat" cmpd="sng" algn="ctr">
            <a:noFill/>
            <a:prstDash val="solid"/>
            <a:round/>
            <a:headEnd type="none" w="med" len="med"/>
            <a:tailEnd type="none" w="med" len="med"/>
          </a:ln>
          <a:effectLst/>
        </p:spPr>
        <p:txBody>
          <a:bodyPr vert="horz" wrap="square" lIns="45720" tIns="45720" rIns="45720" bIns="0" numCol="1" rtlCol="0" anchor="t" anchorCtr="0" compatLnSpc="1">
            <a:prstTxWarp prst="textNoShape">
              <a:avLst/>
            </a:prstTxWarp>
          </a:bodyPr>
          <a:lstStyle/>
          <a:p>
            <a:pPr defTabSz="914400">
              <a:lnSpc>
                <a:spcPct val="85000"/>
              </a:lnSpc>
            </a:pPr>
            <a:r>
              <a:rPr lang="en-US" sz="1400" b="1">
                <a:latin typeface="+mn-lt"/>
                <a:cs typeface="Arial" charset="0"/>
              </a:rPr>
              <a:t>Implies…</a:t>
            </a:r>
          </a:p>
        </p:txBody>
      </p:sp>
      <p:grpSp>
        <p:nvGrpSpPr>
          <p:cNvPr id="6" name="Group 5">
            <a:extLst>
              <a:ext uri="{FF2B5EF4-FFF2-40B4-BE49-F238E27FC236}">
                <a16:creationId xmlns:a16="http://schemas.microsoft.com/office/drawing/2014/main" id="{F8A0CBBC-4F40-4F86-A402-C9A063D68D37}"/>
              </a:ext>
            </a:extLst>
          </p:cNvPr>
          <p:cNvGrpSpPr/>
          <p:nvPr/>
        </p:nvGrpSpPr>
        <p:grpSpPr>
          <a:xfrm>
            <a:off x="5996678" y="821746"/>
            <a:ext cx="5166009" cy="5214503"/>
            <a:chOff x="10497580" y="2313582"/>
            <a:chExt cx="1382942" cy="1382942"/>
          </a:xfrm>
        </p:grpSpPr>
        <p:sp>
          <p:nvSpPr>
            <p:cNvPr id="7" name="Oval 6">
              <a:extLst>
                <a:ext uri="{FF2B5EF4-FFF2-40B4-BE49-F238E27FC236}">
                  <a16:creationId xmlns:a16="http://schemas.microsoft.com/office/drawing/2014/main" id="{9AE87E58-1ADD-4AD5-92EA-CDF4DFBCEAF0}"/>
                </a:ext>
              </a:extLst>
            </p:cNvPr>
            <p:cNvSpPr/>
            <p:nvPr/>
          </p:nvSpPr>
          <p:spPr>
            <a:xfrm>
              <a:off x="10497580" y="2313582"/>
              <a:ext cx="1382942" cy="13829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8" name="CaixaDeTexto 96">
              <a:extLst>
                <a:ext uri="{FF2B5EF4-FFF2-40B4-BE49-F238E27FC236}">
                  <a16:creationId xmlns:a16="http://schemas.microsoft.com/office/drawing/2014/main" id="{EE8D7C5F-816E-45D4-828C-4E0452E1AA06}"/>
                </a:ext>
              </a:extLst>
            </p:cNvPr>
            <p:cNvSpPr txBox="1"/>
            <p:nvPr/>
          </p:nvSpPr>
          <p:spPr>
            <a:xfrm>
              <a:off x="10576446" y="3459304"/>
              <a:ext cx="1225209" cy="100808"/>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200" b="1" i="0" u="none" strike="noStrike" kern="0" cap="none" spc="0" normalizeH="0" baseline="0" noProof="0" dirty="0">
                  <a:ln>
                    <a:noFill/>
                  </a:ln>
                  <a:effectLst/>
                  <a:uLnTx/>
                  <a:uFillTx/>
                  <a:ea typeface="Segoe UI" panose="020B0502040204020203" pitchFamily="34" charset="0"/>
                  <a:cs typeface="Arial" panose="020B0604020202020204" pitchFamily="34" charset="0"/>
                </a:rPr>
                <a:t>Fun</a:t>
              </a:r>
            </a:p>
          </p:txBody>
        </p:sp>
      </p:grpSp>
      <p:grpSp>
        <p:nvGrpSpPr>
          <p:cNvPr id="9" name="Groupe 87">
            <a:extLst>
              <a:ext uri="{FF2B5EF4-FFF2-40B4-BE49-F238E27FC236}">
                <a16:creationId xmlns:a16="http://schemas.microsoft.com/office/drawing/2014/main" id="{D605FA9A-E598-4230-ACC7-570534C53F69}"/>
              </a:ext>
            </a:extLst>
          </p:cNvPr>
          <p:cNvGrpSpPr/>
          <p:nvPr/>
        </p:nvGrpSpPr>
        <p:grpSpPr>
          <a:xfrm>
            <a:off x="7210214" y="2065348"/>
            <a:ext cx="2738936" cy="2527937"/>
            <a:chOff x="6861828" y="2094226"/>
            <a:chExt cx="352439" cy="322261"/>
          </a:xfrm>
        </p:grpSpPr>
        <p:sp>
          <p:nvSpPr>
            <p:cNvPr id="10" name="Freeform 579">
              <a:extLst>
                <a:ext uri="{FF2B5EF4-FFF2-40B4-BE49-F238E27FC236}">
                  <a16:creationId xmlns:a16="http://schemas.microsoft.com/office/drawing/2014/main" id="{69B23D25-B30C-405F-936C-637D39D6AFAC}"/>
                </a:ext>
              </a:extLst>
            </p:cNvPr>
            <p:cNvSpPr>
              <a:spLocks/>
            </p:cNvSpPr>
            <p:nvPr/>
          </p:nvSpPr>
          <p:spPr bwMode="auto">
            <a:xfrm>
              <a:off x="7038053" y="2097401"/>
              <a:ext cx="176214" cy="179387"/>
            </a:xfrm>
            <a:custGeom>
              <a:avLst/>
              <a:gdLst/>
              <a:ahLst/>
              <a:cxnLst>
                <a:cxn ang="0">
                  <a:pos x="131" y="135"/>
                </a:cxn>
                <a:cxn ang="0">
                  <a:pos x="107" y="92"/>
                </a:cxn>
                <a:cxn ang="0">
                  <a:pos x="79" y="44"/>
                </a:cxn>
                <a:cxn ang="0">
                  <a:pos x="87" y="25"/>
                </a:cxn>
                <a:cxn ang="0">
                  <a:pos x="71" y="4"/>
                </a:cxn>
                <a:cxn ang="0">
                  <a:pos x="55" y="25"/>
                </a:cxn>
                <a:cxn ang="0">
                  <a:pos x="64" y="44"/>
                </a:cxn>
                <a:cxn ang="0">
                  <a:pos x="43" y="53"/>
                </a:cxn>
                <a:cxn ang="0">
                  <a:pos x="17" y="43"/>
                </a:cxn>
                <a:cxn ang="0">
                  <a:pos x="0" y="0"/>
                </a:cxn>
              </a:cxnLst>
              <a:rect l="0" t="0" r="r" b="b"/>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1" name="Freeform 580">
              <a:extLst>
                <a:ext uri="{FF2B5EF4-FFF2-40B4-BE49-F238E27FC236}">
                  <a16:creationId xmlns:a16="http://schemas.microsoft.com/office/drawing/2014/main" id="{124ED71B-B6CC-44C0-B8E0-B09A218D4709}"/>
                </a:ext>
              </a:extLst>
            </p:cNvPr>
            <p:cNvSpPr>
              <a:spLocks/>
            </p:cNvSpPr>
            <p:nvPr/>
          </p:nvSpPr>
          <p:spPr bwMode="auto">
            <a:xfrm>
              <a:off x="7090437" y="2192650"/>
              <a:ext cx="73025" cy="223837"/>
            </a:xfrm>
            <a:custGeom>
              <a:avLst/>
              <a:gdLst/>
              <a:ahLst/>
              <a:cxnLst>
                <a:cxn ang="0">
                  <a:pos x="54" y="49"/>
                </a:cxn>
                <a:cxn ang="0">
                  <a:pos x="53" y="166"/>
                </a:cxn>
                <a:cxn ang="0">
                  <a:pos x="43" y="166"/>
                </a:cxn>
                <a:cxn ang="0">
                  <a:pos x="33" y="57"/>
                </a:cxn>
                <a:cxn ang="0">
                  <a:pos x="9" y="167"/>
                </a:cxn>
                <a:cxn ang="0">
                  <a:pos x="0" y="166"/>
                </a:cxn>
                <a:cxn ang="0">
                  <a:pos x="11" y="48"/>
                </a:cxn>
                <a:cxn ang="0">
                  <a:pos x="9" y="0"/>
                </a:cxn>
              </a:cxnLst>
              <a:rect l="0" t="0" r="r" b="b"/>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 name="Line 581">
              <a:extLst>
                <a:ext uri="{FF2B5EF4-FFF2-40B4-BE49-F238E27FC236}">
                  <a16:creationId xmlns:a16="http://schemas.microsoft.com/office/drawing/2014/main" id="{CE940D01-44F6-4BDF-9E9E-30CA9A52621C}"/>
                </a:ext>
              </a:extLst>
            </p:cNvPr>
            <p:cNvSpPr>
              <a:spLocks noChangeShapeType="1"/>
            </p:cNvSpPr>
            <p:nvPr/>
          </p:nvSpPr>
          <p:spPr bwMode="auto">
            <a:xfrm>
              <a:off x="6963437" y="2173600"/>
              <a:ext cx="1588" cy="1588"/>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4" name="Freeform 582">
              <a:extLst>
                <a:ext uri="{FF2B5EF4-FFF2-40B4-BE49-F238E27FC236}">
                  <a16:creationId xmlns:a16="http://schemas.microsoft.com/office/drawing/2014/main" id="{2F0A2801-7AD0-49BD-AD75-D044032DA6B5}"/>
                </a:ext>
              </a:extLst>
            </p:cNvPr>
            <p:cNvSpPr>
              <a:spLocks/>
            </p:cNvSpPr>
            <p:nvPr/>
          </p:nvSpPr>
          <p:spPr bwMode="auto">
            <a:xfrm>
              <a:off x="6949150" y="2178362"/>
              <a:ext cx="20638" cy="169863"/>
            </a:xfrm>
            <a:custGeom>
              <a:avLst/>
              <a:gdLst/>
              <a:ahLst/>
              <a:cxnLst>
                <a:cxn ang="0">
                  <a:pos x="6" y="127"/>
                </a:cxn>
                <a:cxn ang="0">
                  <a:pos x="8" y="127"/>
                </a:cxn>
                <a:cxn ang="0">
                  <a:pos x="9" y="46"/>
                </a:cxn>
                <a:cxn ang="0">
                  <a:pos x="4" y="30"/>
                </a:cxn>
                <a:cxn ang="0">
                  <a:pos x="5" y="10"/>
                </a:cxn>
                <a:cxn ang="0">
                  <a:pos x="8" y="0"/>
                </a:cxn>
              </a:cxnLst>
              <a:rect l="0" t="0" r="r" b="b"/>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5" name="Line 583">
              <a:extLst>
                <a:ext uri="{FF2B5EF4-FFF2-40B4-BE49-F238E27FC236}">
                  <a16:creationId xmlns:a16="http://schemas.microsoft.com/office/drawing/2014/main" id="{687B9883-B017-487E-A473-AE098416E4FC}"/>
                </a:ext>
              </a:extLst>
            </p:cNvPr>
            <p:cNvSpPr>
              <a:spLocks noChangeShapeType="1"/>
            </p:cNvSpPr>
            <p:nvPr/>
          </p:nvSpPr>
          <p:spPr bwMode="auto">
            <a:xfrm flipV="1">
              <a:off x="6925337" y="2348224"/>
              <a:ext cx="12700" cy="1588"/>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6" name="Line 584">
              <a:extLst>
                <a:ext uri="{FF2B5EF4-FFF2-40B4-BE49-F238E27FC236}">
                  <a16:creationId xmlns:a16="http://schemas.microsoft.com/office/drawing/2014/main" id="{A86C5245-ACF5-484F-B13B-8207DCF64F6F}"/>
                </a:ext>
              </a:extLst>
            </p:cNvPr>
            <p:cNvSpPr>
              <a:spLocks noChangeShapeType="1"/>
            </p:cNvSpPr>
            <p:nvPr/>
          </p:nvSpPr>
          <p:spPr bwMode="auto">
            <a:xfrm>
              <a:off x="6895175" y="2348224"/>
              <a:ext cx="9525" cy="1588"/>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 name="Freeform 585">
              <a:extLst>
                <a:ext uri="{FF2B5EF4-FFF2-40B4-BE49-F238E27FC236}">
                  <a16:creationId xmlns:a16="http://schemas.microsoft.com/office/drawing/2014/main" id="{9400C29C-3E69-4D22-91F3-214413CF189C}"/>
                </a:ext>
              </a:extLst>
            </p:cNvPr>
            <p:cNvSpPr>
              <a:spLocks/>
            </p:cNvSpPr>
            <p:nvPr/>
          </p:nvSpPr>
          <p:spPr bwMode="auto">
            <a:xfrm>
              <a:off x="6895175" y="2176775"/>
              <a:ext cx="19050" cy="171450"/>
            </a:xfrm>
            <a:custGeom>
              <a:avLst/>
              <a:gdLst/>
              <a:ahLst/>
              <a:cxnLst>
                <a:cxn ang="0">
                  <a:pos x="9" y="0"/>
                </a:cxn>
                <a:cxn ang="0">
                  <a:pos x="13" y="11"/>
                </a:cxn>
                <a:cxn ang="0">
                  <a:pos x="14" y="17"/>
                </a:cxn>
                <a:cxn ang="0">
                  <a:pos x="9" y="35"/>
                </a:cxn>
                <a:cxn ang="0">
                  <a:pos x="8" y="102"/>
                </a:cxn>
                <a:cxn ang="0">
                  <a:pos x="0" y="128"/>
                </a:cxn>
              </a:cxnLst>
              <a:rect l="0" t="0" r="r" b="b"/>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 name="Freeform 586">
              <a:extLst>
                <a:ext uri="{FF2B5EF4-FFF2-40B4-BE49-F238E27FC236}">
                  <a16:creationId xmlns:a16="http://schemas.microsoft.com/office/drawing/2014/main" id="{913B992A-F674-456A-891A-08E7C350FDF6}"/>
                </a:ext>
              </a:extLst>
            </p:cNvPr>
            <p:cNvSpPr>
              <a:spLocks/>
            </p:cNvSpPr>
            <p:nvPr/>
          </p:nvSpPr>
          <p:spPr bwMode="auto">
            <a:xfrm>
              <a:off x="6938037" y="2349811"/>
              <a:ext cx="31750" cy="61913"/>
            </a:xfrm>
            <a:custGeom>
              <a:avLst/>
              <a:gdLst/>
              <a:ahLst/>
              <a:cxnLst>
                <a:cxn ang="0">
                  <a:pos x="0" y="0"/>
                </a:cxn>
                <a:cxn ang="0">
                  <a:pos x="7" y="46"/>
                </a:cxn>
                <a:cxn ang="0">
                  <a:pos x="23" y="47"/>
                </a:cxn>
                <a:cxn ang="0">
                  <a:pos x="11" y="31"/>
                </a:cxn>
                <a:cxn ang="0">
                  <a:pos x="12" y="10"/>
                </a:cxn>
                <a:cxn ang="0">
                  <a:pos x="14" y="0"/>
                </a:cxn>
              </a:cxnLst>
              <a:rect l="0" t="0" r="r" b="b"/>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9" name="Freeform 587">
              <a:extLst>
                <a:ext uri="{FF2B5EF4-FFF2-40B4-BE49-F238E27FC236}">
                  <a16:creationId xmlns:a16="http://schemas.microsoft.com/office/drawing/2014/main" id="{D57AD1B0-C960-4BC4-A83F-90C55A2B3084}"/>
                </a:ext>
              </a:extLst>
            </p:cNvPr>
            <p:cNvSpPr>
              <a:spLocks/>
            </p:cNvSpPr>
            <p:nvPr/>
          </p:nvSpPr>
          <p:spPr bwMode="auto">
            <a:xfrm>
              <a:off x="6861828" y="2094226"/>
              <a:ext cx="171450" cy="136525"/>
            </a:xfrm>
            <a:custGeom>
              <a:avLst/>
              <a:gdLst/>
              <a:ahLst/>
              <a:cxnLst>
                <a:cxn ang="0">
                  <a:pos x="0" y="102"/>
                </a:cxn>
                <a:cxn ang="0">
                  <a:pos x="23" y="78"/>
                </a:cxn>
                <a:cxn ang="0">
                  <a:pos x="48" y="38"/>
                </a:cxn>
                <a:cxn ang="0">
                  <a:pos x="40" y="21"/>
                </a:cxn>
                <a:cxn ang="0">
                  <a:pos x="53" y="4"/>
                </a:cxn>
                <a:cxn ang="0">
                  <a:pos x="67" y="21"/>
                </a:cxn>
                <a:cxn ang="0">
                  <a:pos x="59" y="38"/>
                </a:cxn>
                <a:cxn ang="0">
                  <a:pos x="82" y="49"/>
                </a:cxn>
                <a:cxn ang="0">
                  <a:pos x="114" y="44"/>
                </a:cxn>
                <a:cxn ang="0">
                  <a:pos x="128" y="0"/>
                </a:cxn>
              </a:cxnLst>
              <a:rect l="0" t="0" r="r" b="b"/>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20" name="Freeform 588">
              <a:extLst>
                <a:ext uri="{FF2B5EF4-FFF2-40B4-BE49-F238E27FC236}">
                  <a16:creationId xmlns:a16="http://schemas.microsoft.com/office/drawing/2014/main" id="{048074F6-7DE5-4B79-A5C0-3001BCB99B41}"/>
                </a:ext>
              </a:extLst>
            </p:cNvPr>
            <p:cNvSpPr>
              <a:spLocks/>
            </p:cNvSpPr>
            <p:nvPr/>
          </p:nvSpPr>
          <p:spPr bwMode="auto">
            <a:xfrm>
              <a:off x="6907849" y="2348231"/>
              <a:ext cx="26988" cy="63500"/>
            </a:xfrm>
            <a:custGeom>
              <a:avLst/>
              <a:gdLst/>
              <a:ahLst/>
              <a:cxnLst>
                <a:cxn ang="0">
                  <a:pos x="0" y="0"/>
                </a:cxn>
                <a:cxn ang="0">
                  <a:pos x="4" y="47"/>
                </a:cxn>
                <a:cxn ang="0">
                  <a:pos x="20" y="48"/>
                </a:cxn>
                <a:cxn ang="0">
                  <a:pos x="11" y="32"/>
                </a:cxn>
                <a:cxn ang="0">
                  <a:pos x="12" y="11"/>
                </a:cxn>
                <a:cxn ang="0">
                  <a:pos x="14" y="1"/>
                </a:cxn>
              </a:cxnLst>
              <a:rect l="0" t="0" r="r" b="b"/>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9" presetClass="entr" presetSubtype="0" decel="100000" fill="hold" nodeType="withEffect">
                                  <p:stCondLst>
                                    <p:cond delay="30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 calcmode="lin" valueType="num">
                                      <p:cBhvr>
                                        <p:cTn id="12" dur="500" fill="hold"/>
                                        <p:tgtEl>
                                          <p:spTgt spid="6"/>
                                        </p:tgtEl>
                                        <p:attrNameLst>
                                          <p:attrName>style.rotation</p:attrName>
                                        </p:attrNameLst>
                                      </p:cBhvr>
                                      <p:tavLst>
                                        <p:tav tm="0">
                                          <p:val>
                                            <p:fltVal val="360"/>
                                          </p:val>
                                        </p:tav>
                                        <p:tav tm="100000">
                                          <p:val>
                                            <p:fltVal val="0"/>
                                          </p:val>
                                        </p:tav>
                                      </p:tavLst>
                                    </p:anim>
                                    <p:animEffect transition="in" filter="fade">
                                      <p:cBhvr>
                                        <p:cTn id="13" dur="500"/>
                                        <p:tgtEl>
                                          <p:spTgt spid="6"/>
                                        </p:tgtEl>
                                      </p:cBhvr>
                                    </p:animEffect>
                                  </p:childTnLst>
                                </p:cTn>
                              </p:par>
                              <p:par>
                                <p:cTn id="14" presetID="10" presetClass="entr" presetSubtype="0" fill="hold" nodeType="withEffect">
                                  <p:stCondLst>
                                    <p:cond delay="3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ChangeArrowheads="1"/>
          </p:cNvSpPr>
          <p:nvPr/>
        </p:nvSpPr>
        <p:spPr bwMode="auto">
          <a:xfrm>
            <a:off x="-15709" y="3731352"/>
            <a:ext cx="4606563" cy="2431435"/>
          </a:xfrm>
          <a:prstGeom prst="rect">
            <a:avLst/>
          </a:prstGeom>
          <a:solidFill>
            <a:schemeClr val="accent4">
              <a:lumMod val="60000"/>
              <a:lumOff val="40000"/>
              <a:alpha val="84000"/>
            </a:schemeClr>
          </a:solidFill>
          <a:ln>
            <a:noFill/>
          </a:ln>
        </p:spPr>
        <p:txBody>
          <a:bodyPr wrap="square">
            <a:spAutoFit/>
          </a:bodyPr>
          <a:lstStyle/>
          <a:p>
            <a:pPr marL="342900" indent="-342900">
              <a:buFont typeface="Wingdings" pitchFamily="2" charset="2"/>
              <a:buChar char="ü"/>
            </a:pPr>
            <a:r>
              <a:rPr lang="en-US" altLang="en-US" b="1">
                <a:solidFill>
                  <a:schemeClr val="bg1"/>
                </a:solidFill>
                <a:latin typeface="+mn-lt"/>
              </a:rPr>
              <a:t>Simplicity, the very opposite of pretension and arrogance.</a:t>
            </a:r>
          </a:p>
          <a:p>
            <a:pPr marL="342900" indent="-342900">
              <a:buFont typeface="Wingdings" pitchFamily="2" charset="2"/>
              <a:buChar char="ü"/>
            </a:pPr>
            <a:endParaRPr lang="en-US" altLang="en-US" b="1">
              <a:solidFill>
                <a:schemeClr val="bg1"/>
              </a:solidFill>
              <a:latin typeface="+mn-lt"/>
            </a:endParaRPr>
          </a:p>
          <a:p>
            <a:pPr marL="342900" indent="-342900">
              <a:buFont typeface="Wingdings" pitchFamily="2" charset="2"/>
              <a:buChar char="ü"/>
            </a:pPr>
            <a:r>
              <a:rPr lang="en-US" altLang="en-US" b="1">
                <a:solidFill>
                  <a:schemeClr val="bg1"/>
                </a:solidFill>
                <a:latin typeface="+mn-lt"/>
              </a:rPr>
              <a:t>It means being discreet, showing common sense, being attentive to others and taking the trouble to be understood by them.</a:t>
            </a:r>
          </a:p>
        </p:txBody>
      </p:sp>
      <p:sp>
        <p:nvSpPr>
          <p:cNvPr id="46084" name="Title 2"/>
          <p:cNvSpPr>
            <a:spLocks noGrp="1"/>
          </p:cNvSpPr>
          <p:nvPr>
            <p:ph type="title"/>
          </p:nvPr>
        </p:nvSpPr>
        <p:spPr>
          <a:xfrm>
            <a:off x="255590" y="1096478"/>
            <a:ext cx="3800814" cy="681351"/>
          </a:xfrm>
        </p:spPr>
        <p:txBody>
          <a:bodyPr>
            <a:normAutofit/>
          </a:bodyPr>
          <a:lstStyle/>
          <a:p>
            <a:r>
              <a:rPr lang="en-US" sz="4000" b="1">
                <a:solidFill>
                  <a:schemeClr val="bg1"/>
                </a:solidFill>
                <a:latin typeface="+mn-lt"/>
                <a:ea typeface="Verdana"/>
                <a:cs typeface="Verdana"/>
              </a:rPr>
              <a:t>Team Spirit</a:t>
            </a:r>
            <a:endParaRPr lang="en-US" sz="4000" b="1">
              <a:solidFill>
                <a:schemeClr val="bg1"/>
              </a:solidFill>
              <a:latin typeface="+mn-lt"/>
            </a:endParaRPr>
          </a:p>
        </p:txBody>
      </p:sp>
      <p:sp>
        <p:nvSpPr>
          <p:cNvPr id="5" name="Round Same Side Corner Rectangle 4"/>
          <p:cNvSpPr/>
          <p:nvPr/>
        </p:nvSpPr>
        <p:spPr bwMode="auto">
          <a:xfrm>
            <a:off x="-15707" y="3390291"/>
            <a:ext cx="2572602" cy="385864"/>
          </a:xfrm>
          <a:prstGeom prst="round2SameRect">
            <a:avLst/>
          </a:prstGeom>
          <a:solidFill>
            <a:schemeClr val="accent4">
              <a:lumMod val="60000"/>
              <a:lumOff val="40000"/>
              <a:alpha val="84000"/>
            </a:schemeClr>
          </a:solidFill>
          <a:ln w="6350" cap="flat" cmpd="sng" algn="ctr">
            <a:noFill/>
            <a:prstDash val="solid"/>
            <a:round/>
            <a:headEnd type="none" w="med" len="med"/>
            <a:tailEnd type="none" w="med" len="med"/>
          </a:ln>
          <a:effectLst/>
        </p:spPr>
        <p:txBody>
          <a:bodyPr vert="horz" wrap="square" lIns="45720" tIns="45720" rIns="45720" bIns="0" numCol="1" rtlCol="0" anchor="t" anchorCtr="0" compatLnSpc="1">
            <a:prstTxWarp prst="textNoShape">
              <a:avLst/>
            </a:prstTxWarp>
          </a:bodyPr>
          <a:lstStyle/>
          <a:p>
            <a:pPr defTabSz="914400">
              <a:lnSpc>
                <a:spcPct val="85000"/>
              </a:lnSpc>
            </a:pPr>
            <a:r>
              <a:rPr lang="en-US" sz="1400" b="1">
                <a:solidFill>
                  <a:schemeClr val="bg1"/>
                </a:solidFill>
                <a:latin typeface="+mn-lt"/>
                <a:cs typeface="Arial" charset="0"/>
              </a:rPr>
              <a:t>Implies…</a:t>
            </a:r>
          </a:p>
        </p:txBody>
      </p:sp>
      <p:grpSp>
        <p:nvGrpSpPr>
          <p:cNvPr id="6" name="Group 5">
            <a:extLst>
              <a:ext uri="{FF2B5EF4-FFF2-40B4-BE49-F238E27FC236}">
                <a16:creationId xmlns:a16="http://schemas.microsoft.com/office/drawing/2014/main" id="{5A2EDDBE-8DF8-4E51-B963-BDE7EAD2EBF6}"/>
              </a:ext>
            </a:extLst>
          </p:cNvPr>
          <p:cNvGrpSpPr/>
          <p:nvPr/>
        </p:nvGrpSpPr>
        <p:grpSpPr>
          <a:xfrm>
            <a:off x="5852594" y="525293"/>
            <a:ext cx="5398851" cy="5544766"/>
            <a:chOff x="10922071" y="1408777"/>
            <a:chExt cx="1469425" cy="1469425"/>
          </a:xfrm>
        </p:grpSpPr>
        <p:sp>
          <p:nvSpPr>
            <p:cNvPr id="7" name="Oval 6">
              <a:extLst>
                <a:ext uri="{FF2B5EF4-FFF2-40B4-BE49-F238E27FC236}">
                  <a16:creationId xmlns:a16="http://schemas.microsoft.com/office/drawing/2014/main" id="{80AE1E74-74F9-4B17-B761-951DAFB1D3F3}"/>
                </a:ext>
              </a:extLst>
            </p:cNvPr>
            <p:cNvSpPr/>
            <p:nvPr/>
          </p:nvSpPr>
          <p:spPr>
            <a:xfrm>
              <a:off x="10922071" y="1408777"/>
              <a:ext cx="1469425" cy="146942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8" name="CaixaDeTexto 96">
              <a:extLst>
                <a:ext uri="{FF2B5EF4-FFF2-40B4-BE49-F238E27FC236}">
                  <a16:creationId xmlns:a16="http://schemas.microsoft.com/office/drawing/2014/main" id="{4945744A-20F3-43AE-B6C3-BC3637A48907}"/>
                </a:ext>
              </a:extLst>
            </p:cNvPr>
            <p:cNvSpPr txBox="1"/>
            <p:nvPr/>
          </p:nvSpPr>
          <p:spPr>
            <a:xfrm>
              <a:off x="11005870" y="2622206"/>
              <a:ext cx="1301828" cy="100732"/>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Team Spirit</a:t>
              </a:r>
            </a:p>
          </p:txBody>
        </p:sp>
      </p:grpSp>
      <p:grpSp>
        <p:nvGrpSpPr>
          <p:cNvPr id="9" name="Groupe 67">
            <a:extLst>
              <a:ext uri="{FF2B5EF4-FFF2-40B4-BE49-F238E27FC236}">
                <a16:creationId xmlns:a16="http://schemas.microsoft.com/office/drawing/2014/main" id="{58968C01-8F10-4335-BCF6-33EC8B9EF20B}"/>
              </a:ext>
            </a:extLst>
          </p:cNvPr>
          <p:cNvGrpSpPr/>
          <p:nvPr/>
        </p:nvGrpSpPr>
        <p:grpSpPr>
          <a:xfrm>
            <a:off x="7260663" y="1867711"/>
            <a:ext cx="2428086" cy="2457000"/>
            <a:chOff x="3148014" y="2016126"/>
            <a:chExt cx="392113" cy="388937"/>
          </a:xfrm>
        </p:grpSpPr>
        <p:sp>
          <p:nvSpPr>
            <p:cNvPr id="10" name="Freeform 567">
              <a:extLst>
                <a:ext uri="{FF2B5EF4-FFF2-40B4-BE49-F238E27FC236}">
                  <a16:creationId xmlns:a16="http://schemas.microsoft.com/office/drawing/2014/main" id="{3A43A2C4-E51B-4AD8-82F6-8BAE4E7DE3BB}"/>
                </a:ext>
              </a:extLst>
            </p:cNvPr>
            <p:cNvSpPr>
              <a:spLocks/>
            </p:cNvSpPr>
            <p:nvPr/>
          </p:nvSpPr>
          <p:spPr bwMode="auto">
            <a:xfrm>
              <a:off x="3287714" y="2246313"/>
              <a:ext cx="115888" cy="158750"/>
            </a:xfrm>
            <a:custGeom>
              <a:avLst/>
              <a:gdLst/>
              <a:ahLst/>
              <a:cxnLst>
                <a:cxn ang="0">
                  <a:pos x="85" y="119"/>
                </a:cxn>
                <a:cxn ang="0">
                  <a:pos x="52" y="53"/>
                </a:cxn>
                <a:cxn ang="0">
                  <a:pos x="43" y="1"/>
                </a:cxn>
                <a:cxn ang="0">
                  <a:pos x="33" y="53"/>
                </a:cxn>
                <a:cxn ang="0">
                  <a:pos x="1" y="119"/>
                </a:cxn>
              </a:cxnLst>
              <a:rect l="0" t="0" r="r" b="b"/>
              <a:pathLst>
                <a:path w="86" h="119">
                  <a:moveTo>
                    <a:pt x="85" y="119"/>
                  </a:moveTo>
                  <a:cubicBezTo>
                    <a:pt x="86" y="93"/>
                    <a:pt x="80" y="61"/>
                    <a:pt x="52" y="53"/>
                  </a:cubicBezTo>
                  <a:cubicBezTo>
                    <a:pt x="81" y="27"/>
                    <a:pt x="62" y="2"/>
                    <a:pt x="43" y="1"/>
                  </a:cubicBezTo>
                  <a:cubicBezTo>
                    <a:pt x="25" y="0"/>
                    <a:pt x="6" y="24"/>
                    <a:pt x="33" y="53"/>
                  </a:cubicBezTo>
                  <a:cubicBezTo>
                    <a:pt x="6" y="63"/>
                    <a:pt x="0" y="93"/>
                    <a:pt x="1" y="11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1" name="Freeform 568">
              <a:extLst>
                <a:ext uri="{FF2B5EF4-FFF2-40B4-BE49-F238E27FC236}">
                  <a16:creationId xmlns:a16="http://schemas.microsoft.com/office/drawing/2014/main" id="{84214714-0576-4EC1-9DDE-012B65DD06D0}"/>
                </a:ext>
              </a:extLst>
            </p:cNvPr>
            <p:cNvSpPr>
              <a:spLocks/>
            </p:cNvSpPr>
            <p:nvPr/>
          </p:nvSpPr>
          <p:spPr bwMode="auto">
            <a:xfrm>
              <a:off x="3148014" y="2246313"/>
              <a:ext cx="114300" cy="158750"/>
            </a:xfrm>
            <a:custGeom>
              <a:avLst/>
              <a:gdLst/>
              <a:ahLst/>
              <a:cxnLst>
                <a:cxn ang="0">
                  <a:pos x="84" y="119"/>
                </a:cxn>
                <a:cxn ang="0">
                  <a:pos x="52" y="53"/>
                </a:cxn>
                <a:cxn ang="0">
                  <a:pos x="43" y="1"/>
                </a:cxn>
                <a:cxn ang="0">
                  <a:pos x="33" y="53"/>
                </a:cxn>
                <a:cxn ang="0">
                  <a:pos x="0" y="119"/>
                </a:cxn>
              </a:cxnLst>
              <a:rect l="0" t="0" r="r" b="b"/>
              <a:pathLst>
                <a:path w="85" h="119">
                  <a:moveTo>
                    <a:pt x="84" y="119"/>
                  </a:moveTo>
                  <a:cubicBezTo>
                    <a:pt x="85" y="93"/>
                    <a:pt x="80" y="61"/>
                    <a:pt x="52" y="53"/>
                  </a:cubicBezTo>
                  <a:cubicBezTo>
                    <a:pt x="80" y="27"/>
                    <a:pt x="62" y="2"/>
                    <a:pt x="43" y="1"/>
                  </a:cubicBezTo>
                  <a:cubicBezTo>
                    <a:pt x="24" y="0"/>
                    <a:pt x="5" y="24"/>
                    <a:pt x="33" y="53"/>
                  </a:cubicBezTo>
                  <a:cubicBezTo>
                    <a:pt x="6" y="63"/>
                    <a:pt x="0" y="93"/>
                    <a:pt x="0" y="11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 name="Line 569">
              <a:extLst>
                <a:ext uri="{FF2B5EF4-FFF2-40B4-BE49-F238E27FC236}">
                  <a16:creationId xmlns:a16="http://schemas.microsoft.com/office/drawing/2014/main" id="{6FE36D53-D678-4F0A-9051-69D8A97F01B8}"/>
                </a:ext>
              </a:extLst>
            </p:cNvPr>
            <p:cNvSpPr>
              <a:spLocks noChangeShapeType="1"/>
            </p:cNvSpPr>
            <p:nvPr/>
          </p:nvSpPr>
          <p:spPr bwMode="auto">
            <a:xfrm>
              <a:off x="3322639" y="2316163"/>
              <a:ext cx="1588" cy="1588"/>
            </a:xfrm>
            <a:prstGeom prst="line">
              <a:avLst/>
            </a:pr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4" name="Freeform 570">
              <a:extLst>
                <a:ext uri="{FF2B5EF4-FFF2-40B4-BE49-F238E27FC236}">
                  <a16:creationId xmlns:a16="http://schemas.microsoft.com/office/drawing/2014/main" id="{A6E24741-3AD0-4A1D-BF16-482F4294AA3D}"/>
                </a:ext>
              </a:extLst>
            </p:cNvPr>
            <p:cNvSpPr>
              <a:spLocks/>
            </p:cNvSpPr>
            <p:nvPr/>
          </p:nvSpPr>
          <p:spPr bwMode="auto">
            <a:xfrm>
              <a:off x="3179764" y="2016126"/>
              <a:ext cx="296863" cy="214313"/>
            </a:xfrm>
            <a:custGeom>
              <a:avLst/>
              <a:gdLst/>
              <a:ahLst/>
              <a:cxnLst>
                <a:cxn ang="0">
                  <a:pos x="222" y="51"/>
                </a:cxn>
                <a:cxn ang="0">
                  <a:pos x="152" y="0"/>
                </a:cxn>
                <a:cxn ang="0">
                  <a:pos x="82" y="51"/>
                </a:cxn>
                <a:cxn ang="0">
                  <a:pos x="85" y="64"/>
                </a:cxn>
                <a:cxn ang="0">
                  <a:pos x="51" y="54"/>
                </a:cxn>
                <a:cxn ang="0">
                  <a:pos x="0" y="94"/>
                </a:cxn>
                <a:cxn ang="0">
                  <a:pos x="23" y="128"/>
                </a:cxn>
                <a:cxn ang="0">
                  <a:pos x="19" y="153"/>
                </a:cxn>
                <a:cxn ang="0">
                  <a:pos x="42" y="134"/>
                </a:cxn>
                <a:cxn ang="0">
                  <a:pos x="51" y="135"/>
                </a:cxn>
                <a:cxn ang="0">
                  <a:pos x="86" y="124"/>
                </a:cxn>
                <a:cxn ang="0">
                  <a:pos x="123" y="146"/>
                </a:cxn>
                <a:cxn ang="0">
                  <a:pos x="131" y="145"/>
                </a:cxn>
                <a:cxn ang="0">
                  <a:pos x="146" y="160"/>
                </a:cxn>
                <a:cxn ang="0">
                  <a:pos x="144" y="140"/>
                </a:cxn>
                <a:cxn ang="0">
                  <a:pos x="161" y="115"/>
                </a:cxn>
                <a:cxn ang="0">
                  <a:pos x="158" y="102"/>
                </a:cxn>
                <a:cxn ang="0">
                  <a:pos x="166" y="101"/>
                </a:cxn>
                <a:cxn ang="0">
                  <a:pos x="199" y="145"/>
                </a:cxn>
                <a:cxn ang="0">
                  <a:pos x="190" y="93"/>
                </a:cxn>
                <a:cxn ang="0">
                  <a:pos x="222" y="51"/>
                </a:cxn>
              </a:cxnLst>
              <a:rect l="0" t="0" r="r" b="b"/>
              <a:pathLst>
                <a:path w="222" h="160">
                  <a:moveTo>
                    <a:pt x="222" y="51"/>
                  </a:moveTo>
                  <a:cubicBezTo>
                    <a:pt x="222" y="23"/>
                    <a:pt x="191" y="0"/>
                    <a:pt x="152" y="0"/>
                  </a:cubicBezTo>
                  <a:cubicBezTo>
                    <a:pt x="114" y="0"/>
                    <a:pt x="82" y="23"/>
                    <a:pt x="82" y="51"/>
                  </a:cubicBezTo>
                  <a:cubicBezTo>
                    <a:pt x="82" y="55"/>
                    <a:pt x="83" y="60"/>
                    <a:pt x="85" y="64"/>
                  </a:cubicBezTo>
                  <a:cubicBezTo>
                    <a:pt x="76" y="58"/>
                    <a:pt x="64" y="54"/>
                    <a:pt x="51" y="54"/>
                  </a:cubicBezTo>
                  <a:cubicBezTo>
                    <a:pt x="23" y="54"/>
                    <a:pt x="0" y="72"/>
                    <a:pt x="0" y="94"/>
                  </a:cubicBezTo>
                  <a:cubicBezTo>
                    <a:pt x="0" y="109"/>
                    <a:pt x="9" y="121"/>
                    <a:pt x="23" y="128"/>
                  </a:cubicBezTo>
                  <a:cubicBezTo>
                    <a:pt x="19" y="153"/>
                    <a:pt x="19" y="153"/>
                    <a:pt x="19" y="153"/>
                  </a:cubicBezTo>
                  <a:cubicBezTo>
                    <a:pt x="42" y="134"/>
                    <a:pt x="42" y="134"/>
                    <a:pt x="42" y="134"/>
                  </a:cubicBezTo>
                  <a:cubicBezTo>
                    <a:pt x="45" y="135"/>
                    <a:pt x="48" y="135"/>
                    <a:pt x="51" y="135"/>
                  </a:cubicBezTo>
                  <a:cubicBezTo>
                    <a:pt x="65" y="135"/>
                    <a:pt x="77" y="131"/>
                    <a:pt x="86" y="124"/>
                  </a:cubicBezTo>
                  <a:cubicBezTo>
                    <a:pt x="91" y="137"/>
                    <a:pt x="106" y="146"/>
                    <a:pt x="123" y="146"/>
                  </a:cubicBezTo>
                  <a:cubicBezTo>
                    <a:pt x="126" y="146"/>
                    <a:pt x="129" y="145"/>
                    <a:pt x="131" y="145"/>
                  </a:cubicBezTo>
                  <a:cubicBezTo>
                    <a:pt x="146" y="160"/>
                    <a:pt x="146" y="160"/>
                    <a:pt x="146" y="160"/>
                  </a:cubicBezTo>
                  <a:cubicBezTo>
                    <a:pt x="144" y="140"/>
                    <a:pt x="144" y="140"/>
                    <a:pt x="144" y="140"/>
                  </a:cubicBezTo>
                  <a:cubicBezTo>
                    <a:pt x="154" y="135"/>
                    <a:pt x="161" y="125"/>
                    <a:pt x="161" y="115"/>
                  </a:cubicBezTo>
                  <a:cubicBezTo>
                    <a:pt x="161" y="110"/>
                    <a:pt x="160" y="106"/>
                    <a:pt x="158" y="102"/>
                  </a:cubicBezTo>
                  <a:cubicBezTo>
                    <a:pt x="161" y="101"/>
                    <a:pt x="163" y="101"/>
                    <a:pt x="166" y="101"/>
                  </a:cubicBezTo>
                  <a:cubicBezTo>
                    <a:pt x="199" y="145"/>
                    <a:pt x="199" y="145"/>
                    <a:pt x="199" y="145"/>
                  </a:cubicBezTo>
                  <a:cubicBezTo>
                    <a:pt x="190" y="93"/>
                    <a:pt x="190" y="93"/>
                    <a:pt x="190" y="93"/>
                  </a:cubicBezTo>
                  <a:cubicBezTo>
                    <a:pt x="209" y="84"/>
                    <a:pt x="222" y="69"/>
                    <a:pt x="222" y="51"/>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5" name="Freeform 571">
              <a:extLst>
                <a:ext uri="{FF2B5EF4-FFF2-40B4-BE49-F238E27FC236}">
                  <a16:creationId xmlns:a16="http://schemas.microsoft.com/office/drawing/2014/main" id="{C4691045-A40E-4AF4-ACD3-6094593BF460}"/>
                </a:ext>
              </a:extLst>
            </p:cNvPr>
            <p:cNvSpPr>
              <a:spLocks/>
            </p:cNvSpPr>
            <p:nvPr/>
          </p:nvSpPr>
          <p:spPr bwMode="auto">
            <a:xfrm>
              <a:off x="3424239" y="2246313"/>
              <a:ext cx="115888" cy="158750"/>
            </a:xfrm>
            <a:custGeom>
              <a:avLst/>
              <a:gdLst/>
              <a:ahLst/>
              <a:cxnLst>
                <a:cxn ang="0">
                  <a:pos x="85" y="119"/>
                </a:cxn>
                <a:cxn ang="0">
                  <a:pos x="53" y="53"/>
                </a:cxn>
                <a:cxn ang="0">
                  <a:pos x="44" y="1"/>
                </a:cxn>
                <a:cxn ang="0">
                  <a:pos x="34" y="53"/>
                </a:cxn>
                <a:cxn ang="0">
                  <a:pos x="1" y="119"/>
                </a:cxn>
              </a:cxnLst>
              <a:rect l="0" t="0" r="r" b="b"/>
              <a:pathLst>
                <a:path w="86" h="119">
                  <a:moveTo>
                    <a:pt x="85" y="119"/>
                  </a:moveTo>
                  <a:cubicBezTo>
                    <a:pt x="86" y="93"/>
                    <a:pt x="81" y="61"/>
                    <a:pt x="53" y="53"/>
                  </a:cubicBezTo>
                  <a:cubicBezTo>
                    <a:pt x="81" y="27"/>
                    <a:pt x="62" y="2"/>
                    <a:pt x="44" y="1"/>
                  </a:cubicBezTo>
                  <a:cubicBezTo>
                    <a:pt x="25" y="0"/>
                    <a:pt x="6" y="24"/>
                    <a:pt x="34" y="53"/>
                  </a:cubicBezTo>
                  <a:cubicBezTo>
                    <a:pt x="6" y="63"/>
                    <a:pt x="0" y="93"/>
                    <a:pt x="1" y="11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083"/>
                                        </p:tgtEl>
                                        <p:attrNameLst>
                                          <p:attrName>style.visibility</p:attrName>
                                        </p:attrNameLst>
                                      </p:cBhvr>
                                      <p:to>
                                        <p:strVal val="visible"/>
                                      </p:to>
                                    </p:set>
                                    <p:animEffect transition="in" filter="fade">
                                      <p:cBhvr>
                                        <p:cTn id="7" dur="500"/>
                                        <p:tgtEl>
                                          <p:spTgt spid="46083"/>
                                        </p:tgtEl>
                                      </p:cBhvr>
                                    </p:animEffect>
                                  </p:childTnLst>
                                </p:cTn>
                              </p:par>
                              <p:par>
                                <p:cTn id="8" presetID="49" presetClass="entr" presetSubtype="0" decel="100000" fill="hold" nodeType="withEffect">
                                  <p:stCondLst>
                                    <p:cond delay="2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 calcmode="lin" valueType="num">
                                      <p:cBhvr>
                                        <p:cTn id="12" dur="500" fill="hold"/>
                                        <p:tgtEl>
                                          <p:spTgt spid="6"/>
                                        </p:tgtEl>
                                        <p:attrNameLst>
                                          <p:attrName>style.rotation</p:attrName>
                                        </p:attrNameLst>
                                      </p:cBhvr>
                                      <p:tavLst>
                                        <p:tav tm="0">
                                          <p:val>
                                            <p:fltVal val="360"/>
                                          </p:val>
                                        </p:tav>
                                        <p:tav tm="100000">
                                          <p:val>
                                            <p:fltVal val="0"/>
                                          </p:val>
                                        </p:tav>
                                      </p:tavLst>
                                    </p:anim>
                                    <p:animEffect transition="in" filter="fade">
                                      <p:cBhvr>
                                        <p:cTn id="13" dur="500"/>
                                        <p:tgtEl>
                                          <p:spTgt spid="6"/>
                                        </p:tgtEl>
                                      </p:cBhvr>
                                    </p:animEffect>
                                  </p:childTnLst>
                                </p:cTn>
                              </p:par>
                              <p:par>
                                <p:cTn id="14" presetID="10" presetClass="entr" presetSubtype="0" fill="hold" nodeType="withEffect">
                                  <p:stCondLst>
                                    <p:cond delay="2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5599" y="3770333"/>
            <a:ext cx="4405885" cy="2723823"/>
          </a:xfrm>
          <a:prstGeom prst="rect">
            <a:avLst/>
          </a:prstGeom>
          <a:solidFill>
            <a:schemeClr val="accent5">
              <a:alpha val="90000"/>
            </a:schemeClr>
          </a:solidFill>
        </p:spPr>
        <p:txBody>
          <a:bodyPr wrap="square">
            <a:spAutoFit/>
          </a:bodyPr>
          <a:lstStyle/>
          <a:p>
            <a:pPr marL="342900" indent="-342900">
              <a:buFont typeface="Wingdings" pitchFamily="2" charset="2"/>
              <a:buChar char="ü"/>
              <a:defRPr/>
            </a:pPr>
            <a:r>
              <a:rPr lang="en-US" b="1">
                <a:solidFill>
                  <a:schemeClr val="bg1"/>
                </a:solidFill>
                <a:latin typeface="+mn-lt"/>
              </a:rPr>
              <a:t>Friendship, fidelity, generosity, fairness in sharing the benefits of collective work</a:t>
            </a:r>
          </a:p>
          <a:p>
            <a:pPr marL="342900" indent="-342900">
              <a:buFont typeface="Wingdings" pitchFamily="2" charset="2"/>
              <a:buChar char="ü"/>
              <a:defRPr/>
            </a:pPr>
            <a:endParaRPr lang="en-US" b="1">
              <a:solidFill>
                <a:schemeClr val="bg1"/>
              </a:solidFill>
              <a:latin typeface="+mn-lt"/>
            </a:endParaRPr>
          </a:p>
          <a:p>
            <a:pPr marL="342900" indent="-342900">
              <a:buFont typeface="Wingdings" pitchFamily="2" charset="2"/>
              <a:buChar char="ü"/>
              <a:defRPr/>
            </a:pPr>
            <a:r>
              <a:rPr lang="en-US" b="1">
                <a:solidFill>
                  <a:schemeClr val="bg1"/>
                </a:solidFill>
                <a:latin typeface="+mn-lt"/>
              </a:rPr>
              <a:t>Accepting responsibilities and an instinctive willingness to support common efforts.</a:t>
            </a:r>
          </a:p>
        </p:txBody>
      </p:sp>
      <p:sp>
        <p:nvSpPr>
          <p:cNvPr id="45060" name="Title 2"/>
          <p:cNvSpPr>
            <a:spLocks noGrp="1"/>
          </p:cNvSpPr>
          <p:nvPr>
            <p:ph type="title"/>
          </p:nvPr>
        </p:nvSpPr>
        <p:spPr>
          <a:xfrm>
            <a:off x="525221" y="1014416"/>
            <a:ext cx="2663676" cy="435166"/>
          </a:xfrm>
        </p:spPr>
        <p:txBody>
          <a:bodyPr>
            <a:normAutofit/>
          </a:bodyPr>
          <a:lstStyle/>
          <a:p>
            <a:r>
              <a:rPr lang="en-US" sz="4000" b="1">
                <a:latin typeface="+mn-lt"/>
                <a:ea typeface="Verdana"/>
                <a:cs typeface="Verdana"/>
              </a:rPr>
              <a:t>Modesty</a:t>
            </a:r>
            <a:endParaRPr lang="en-US" sz="4000" b="1">
              <a:latin typeface="+mn-lt"/>
            </a:endParaRPr>
          </a:p>
        </p:txBody>
      </p:sp>
      <p:sp>
        <p:nvSpPr>
          <p:cNvPr id="5" name="Round Same Side Corner Rectangle 4"/>
          <p:cNvSpPr/>
          <p:nvPr/>
        </p:nvSpPr>
        <p:spPr bwMode="auto">
          <a:xfrm>
            <a:off x="145601" y="3419539"/>
            <a:ext cx="2736875" cy="350695"/>
          </a:xfrm>
          <a:prstGeom prst="round2SameRect">
            <a:avLst/>
          </a:prstGeom>
          <a:solidFill>
            <a:schemeClr val="accent5">
              <a:alpha val="90000"/>
            </a:schemeClr>
          </a:solidFill>
          <a:ln w="6350" cap="flat" cmpd="sng" algn="ctr">
            <a:noFill/>
            <a:prstDash val="solid"/>
            <a:round/>
            <a:headEnd type="none" w="med" len="med"/>
            <a:tailEnd type="none" w="med" len="med"/>
          </a:ln>
          <a:effectLst/>
        </p:spPr>
        <p:txBody>
          <a:bodyPr vert="horz" wrap="square" lIns="45720" tIns="45720" rIns="45720" bIns="0" numCol="1" rtlCol="0" anchor="t" anchorCtr="0" compatLnSpc="1">
            <a:prstTxWarp prst="textNoShape">
              <a:avLst/>
            </a:prstTxWarp>
          </a:bodyPr>
          <a:lstStyle/>
          <a:p>
            <a:pPr defTabSz="914400">
              <a:lnSpc>
                <a:spcPct val="85000"/>
              </a:lnSpc>
            </a:pPr>
            <a:r>
              <a:rPr lang="en-US" sz="1400" b="1">
                <a:solidFill>
                  <a:schemeClr val="bg1"/>
                </a:solidFill>
                <a:latin typeface="+mn-lt"/>
                <a:cs typeface="Arial" charset="0"/>
              </a:rPr>
              <a:t>Implies…</a:t>
            </a:r>
          </a:p>
        </p:txBody>
      </p:sp>
      <p:grpSp>
        <p:nvGrpSpPr>
          <p:cNvPr id="6" name="Group 5">
            <a:extLst>
              <a:ext uri="{FF2B5EF4-FFF2-40B4-BE49-F238E27FC236}">
                <a16:creationId xmlns:a16="http://schemas.microsoft.com/office/drawing/2014/main" id="{8DDBAC01-52FC-45E8-8969-B3FC310C5303}"/>
              </a:ext>
            </a:extLst>
          </p:cNvPr>
          <p:cNvGrpSpPr/>
          <p:nvPr/>
        </p:nvGrpSpPr>
        <p:grpSpPr>
          <a:xfrm>
            <a:off x="5831876" y="980181"/>
            <a:ext cx="5343727" cy="5194571"/>
            <a:chOff x="11207270" y="2955943"/>
            <a:chExt cx="1469425" cy="1469425"/>
          </a:xfrm>
        </p:grpSpPr>
        <p:sp>
          <p:nvSpPr>
            <p:cNvPr id="7" name="Oval 6">
              <a:extLst>
                <a:ext uri="{FF2B5EF4-FFF2-40B4-BE49-F238E27FC236}">
                  <a16:creationId xmlns:a16="http://schemas.microsoft.com/office/drawing/2014/main" id="{30058884-18BC-4E32-9A56-C220C66EC801}"/>
                </a:ext>
              </a:extLst>
            </p:cNvPr>
            <p:cNvSpPr/>
            <p:nvPr/>
          </p:nvSpPr>
          <p:spPr>
            <a:xfrm>
              <a:off x="11207270" y="2955943"/>
              <a:ext cx="1469425" cy="146942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8" name="CaixaDeTexto 96">
              <a:extLst>
                <a:ext uri="{FF2B5EF4-FFF2-40B4-BE49-F238E27FC236}">
                  <a16:creationId xmlns:a16="http://schemas.microsoft.com/office/drawing/2014/main" id="{4B8D292C-EEC2-4289-A8D2-CDBC28DB4141}"/>
                </a:ext>
              </a:extLst>
            </p:cNvPr>
            <p:cNvSpPr txBox="1"/>
            <p:nvPr/>
          </p:nvSpPr>
          <p:spPr>
            <a:xfrm>
              <a:off x="11323334" y="4184928"/>
              <a:ext cx="1301828" cy="107523"/>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Modesty</a:t>
              </a:r>
            </a:p>
          </p:txBody>
        </p:sp>
      </p:grpSp>
      <p:grpSp>
        <p:nvGrpSpPr>
          <p:cNvPr id="9" name="Groupe 73">
            <a:extLst>
              <a:ext uri="{FF2B5EF4-FFF2-40B4-BE49-F238E27FC236}">
                <a16:creationId xmlns:a16="http://schemas.microsoft.com/office/drawing/2014/main" id="{F3B0BBA8-8E5C-418E-9C2A-F88A4F3E0709}"/>
              </a:ext>
            </a:extLst>
          </p:cNvPr>
          <p:cNvGrpSpPr/>
          <p:nvPr/>
        </p:nvGrpSpPr>
        <p:grpSpPr>
          <a:xfrm>
            <a:off x="7023370" y="1974716"/>
            <a:ext cx="2262447" cy="2819114"/>
            <a:chOff x="6369686" y="2105343"/>
            <a:chExt cx="227013" cy="312738"/>
          </a:xfrm>
        </p:grpSpPr>
        <p:sp>
          <p:nvSpPr>
            <p:cNvPr id="10" name="Freeform 572">
              <a:extLst>
                <a:ext uri="{FF2B5EF4-FFF2-40B4-BE49-F238E27FC236}">
                  <a16:creationId xmlns:a16="http://schemas.microsoft.com/office/drawing/2014/main" id="{91F889FB-A53D-4F92-8B1F-D921856CC114}"/>
                </a:ext>
              </a:extLst>
            </p:cNvPr>
            <p:cNvSpPr>
              <a:spLocks/>
            </p:cNvSpPr>
            <p:nvPr/>
          </p:nvSpPr>
          <p:spPr bwMode="auto">
            <a:xfrm>
              <a:off x="6496686" y="2124393"/>
              <a:ext cx="93663" cy="90488"/>
            </a:xfrm>
            <a:custGeom>
              <a:avLst/>
              <a:gdLst/>
              <a:ahLst/>
              <a:cxnLst>
                <a:cxn ang="0">
                  <a:pos x="40" y="68"/>
                </a:cxn>
                <a:cxn ang="0">
                  <a:pos x="63" y="38"/>
                </a:cxn>
                <a:cxn ang="0">
                  <a:pos x="24" y="6"/>
                </a:cxn>
                <a:cxn ang="0">
                  <a:pos x="5" y="29"/>
                </a:cxn>
                <a:cxn ang="0">
                  <a:pos x="0" y="59"/>
                </a:cxn>
              </a:cxnLst>
              <a:rect l="0" t="0" r="r" b="b"/>
              <a:pathLst>
                <a:path w="70" h="68">
                  <a:moveTo>
                    <a:pt x="40" y="68"/>
                  </a:moveTo>
                  <a:cubicBezTo>
                    <a:pt x="49" y="63"/>
                    <a:pt x="58" y="53"/>
                    <a:pt x="63" y="38"/>
                  </a:cubicBezTo>
                  <a:cubicBezTo>
                    <a:pt x="70" y="12"/>
                    <a:pt x="37" y="0"/>
                    <a:pt x="24" y="6"/>
                  </a:cubicBezTo>
                  <a:cubicBezTo>
                    <a:pt x="16" y="9"/>
                    <a:pt x="10" y="13"/>
                    <a:pt x="5" y="29"/>
                  </a:cubicBezTo>
                  <a:cubicBezTo>
                    <a:pt x="1" y="44"/>
                    <a:pt x="1" y="52"/>
                    <a:pt x="0" y="5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1" name="Freeform 573">
              <a:extLst>
                <a:ext uri="{FF2B5EF4-FFF2-40B4-BE49-F238E27FC236}">
                  <a16:creationId xmlns:a16="http://schemas.microsoft.com/office/drawing/2014/main" id="{1590ACA2-D940-40E8-A0CF-76F862B3A154}"/>
                </a:ext>
              </a:extLst>
            </p:cNvPr>
            <p:cNvSpPr>
              <a:spLocks/>
            </p:cNvSpPr>
            <p:nvPr/>
          </p:nvSpPr>
          <p:spPr bwMode="auto">
            <a:xfrm>
              <a:off x="6406199" y="2105343"/>
              <a:ext cx="98425" cy="98425"/>
            </a:xfrm>
            <a:custGeom>
              <a:avLst/>
              <a:gdLst/>
              <a:ahLst/>
              <a:cxnLst>
                <a:cxn ang="0">
                  <a:pos x="67" y="73"/>
                </a:cxn>
                <a:cxn ang="0">
                  <a:pos x="43" y="13"/>
                </a:cxn>
                <a:cxn ang="0">
                  <a:pos x="3" y="45"/>
                </a:cxn>
                <a:cxn ang="0">
                  <a:pos x="22" y="67"/>
                </a:cxn>
                <a:cxn ang="0">
                  <a:pos x="28" y="70"/>
                </a:cxn>
              </a:cxnLst>
              <a:rect l="0" t="0" r="r" b="b"/>
              <a:pathLst>
                <a:path w="73" h="73">
                  <a:moveTo>
                    <a:pt x="67" y="73"/>
                  </a:moveTo>
                  <a:cubicBezTo>
                    <a:pt x="70" y="58"/>
                    <a:pt x="73" y="29"/>
                    <a:pt x="43" y="13"/>
                  </a:cubicBezTo>
                  <a:cubicBezTo>
                    <a:pt x="19" y="0"/>
                    <a:pt x="0" y="30"/>
                    <a:pt x="3" y="45"/>
                  </a:cubicBezTo>
                  <a:cubicBezTo>
                    <a:pt x="5" y="53"/>
                    <a:pt x="7" y="60"/>
                    <a:pt x="22" y="67"/>
                  </a:cubicBezTo>
                  <a:cubicBezTo>
                    <a:pt x="24" y="68"/>
                    <a:pt x="26" y="69"/>
                    <a:pt x="28" y="7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 name="Freeform 574">
              <a:extLst>
                <a:ext uri="{FF2B5EF4-FFF2-40B4-BE49-F238E27FC236}">
                  <a16:creationId xmlns:a16="http://schemas.microsoft.com/office/drawing/2014/main" id="{C770DE7D-FC3E-4D8C-A20D-336E2EEC8561}"/>
                </a:ext>
              </a:extLst>
            </p:cNvPr>
            <p:cNvSpPr>
              <a:spLocks/>
            </p:cNvSpPr>
            <p:nvPr/>
          </p:nvSpPr>
          <p:spPr bwMode="auto">
            <a:xfrm>
              <a:off x="6444299" y="2273618"/>
              <a:ext cx="82550" cy="73025"/>
            </a:xfrm>
            <a:custGeom>
              <a:avLst/>
              <a:gdLst/>
              <a:ahLst/>
              <a:cxnLst>
                <a:cxn ang="0">
                  <a:pos x="4" y="0"/>
                </a:cxn>
                <a:cxn ang="0">
                  <a:pos x="6" y="31"/>
                </a:cxn>
                <a:cxn ang="0">
                  <a:pos x="57" y="30"/>
                </a:cxn>
                <a:cxn ang="0">
                  <a:pos x="57" y="7"/>
                </a:cxn>
              </a:cxnLst>
              <a:rect l="0" t="0" r="r" b="b"/>
              <a:pathLst>
                <a:path w="62" h="55">
                  <a:moveTo>
                    <a:pt x="4" y="0"/>
                  </a:moveTo>
                  <a:cubicBezTo>
                    <a:pt x="1" y="10"/>
                    <a:pt x="0" y="18"/>
                    <a:pt x="6" y="31"/>
                  </a:cubicBezTo>
                  <a:cubicBezTo>
                    <a:pt x="17" y="55"/>
                    <a:pt x="50" y="43"/>
                    <a:pt x="57" y="30"/>
                  </a:cubicBezTo>
                  <a:cubicBezTo>
                    <a:pt x="60" y="23"/>
                    <a:pt x="62" y="19"/>
                    <a:pt x="57" y="7"/>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4" name="Freeform 575">
              <a:extLst>
                <a:ext uri="{FF2B5EF4-FFF2-40B4-BE49-F238E27FC236}">
                  <a16:creationId xmlns:a16="http://schemas.microsoft.com/office/drawing/2014/main" id="{961338BE-099B-4C1D-8581-5DEFC6060877}"/>
                </a:ext>
              </a:extLst>
            </p:cNvPr>
            <p:cNvSpPr>
              <a:spLocks/>
            </p:cNvSpPr>
            <p:nvPr/>
          </p:nvSpPr>
          <p:spPr bwMode="auto">
            <a:xfrm>
              <a:off x="6369686" y="2189481"/>
              <a:ext cx="107950" cy="93663"/>
            </a:xfrm>
            <a:custGeom>
              <a:avLst/>
              <a:gdLst/>
              <a:ahLst/>
              <a:cxnLst>
                <a:cxn ang="0">
                  <a:pos x="79" y="14"/>
                </a:cxn>
                <a:cxn ang="0">
                  <a:pos x="18" y="24"/>
                </a:cxn>
                <a:cxn ang="0">
                  <a:pos x="39" y="69"/>
                </a:cxn>
                <a:cxn ang="0">
                  <a:pos x="66" y="56"/>
                </a:cxn>
                <a:cxn ang="0">
                  <a:pos x="81" y="36"/>
                </a:cxn>
              </a:cxnLst>
              <a:rect l="0" t="0" r="r" b="b"/>
              <a:pathLst>
                <a:path w="81" h="70">
                  <a:moveTo>
                    <a:pt x="79" y="14"/>
                  </a:moveTo>
                  <a:cubicBezTo>
                    <a:pt x="65" y="7"/>
                    <a:pt x="39" y="0"/>
                    <a:pt x="18" y="24"/>
                  </a:cubicBezTo>
                  <a:cubicBezTo>
                    <a:pt x="0" y="43"/>
                    <a:pt x="24" y="69"/>
                    <a:pt x="39" y="69"/>
                  </a:cubicBezTo>
                  <a:cubicBezTo>
                    <a:pt x="47" y="70"/>
                    <a:pt x="54" y="69"/>
                    <a:pt x="66" y="56"/>
                  </a:cubicBezTo>
                  <a:cubicBezTo>
                    <a:pt x="73" y="47"/>
                    <a:pt x="78" y="41"/>
                    <a:pt x="81" y="36"/>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5" name="Freeform 576">
              <a:extLst>
                <a:ext uri="{FF2B5EF4-FFF2-40B4-BE49-F238E27FC236}">
                  <a16:creationId xmlns:a16="http://schemas.microsoft.com/office/drawing/2014/main" id="{A543BCDA-40BA-4EBA-BB52-5AD177B3C64A}"/>
                </a:ext>
              </a:extLst>
            </p:cNvPr>
            <p:cNvSpPr>
              <a:spLocks/>
            </p:cNvSpPr>
            <p:nvPr/>
          </p:nvSpPr>
          <p:spPr bwMode="auto">
            <a:xfrm>
              <a:off x="6490336" y="2213293"/>
              <a:ext cx="106363" cy="82550"/>
            </a:xfrm>
            <a:custGeom>
              <a:avLst/>
              <a:gdLst/>
              <a:ahLst/>
              <a:cxnLst>
                <a:cxn ang="0">
                  <a:pos x="0" y="22"/>
                </a:cxn>
                <a:cxn ang="0">
                  <a:pos x="53" y="59"/>
                </a:cxn>
                <a:cxn ang="0">
                  <a:pos x="69" y="11"/>
                </a:cxn>
                <a:cxn ang="0">
                  <a:pos x="40" y="2"/>
                </a:cxn>
                <a:cxn ang="0">
                  <a:pos x="14" y="6"/>
                </a:cxn>
              </a:cxnLst>
              <a:rect l="0" t="0" r="r" b="b"/>
              <a:pathLst>
                <a:path w="79" h="62">
                  <a:moveTo>
                    <a:pt x="0" y="22"/>
                  </a:moveTo>
                  <a:cubicBezTo>
                    <a:pt x="5" y="36"/>
                    <a:pt x="19" y="62"/>
                    <a:pt x="53" y="59"/>
                  </a:cubicBezTo>
                  <a:cubicBezTo>
                    <a:pt x="79" y="57"/>
                    <a:pt x="79" y="22"/>
                    <a:pt x="69" y="11"/>
                  </a:cubicBezTo>
                  <a:cubicBezTo>
                    <a:pt x="63" y="5"/>
                    <a:pt x="57" y="0"/>
                    <a:pt x="40" y="2"/>
                  </a:cubicBezTo>
                  <a:cubicBezTo>
                    <a:pt x="28" y="3"/>
                    <a:pt x="20" y="5"/>
                    <a:pt x="14" y="6"/>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6" name="Oval 577">
              <a:extLst>
                <a:ext uri="{FF2B5EF4-FFF2-40B4-BE49-F238E27FC236}">
                  <a16:creationId xmlns:a16="http://schemas.microsoft.com/office/drawing/2014/main" id="{85C68456-A875-4E57-8E6C-888061A7411E}"/>
                </a:ext>
              </a:extLst>
            </p:cNvPr>
            <p:cNvSpPr>
              <a:spLocks noChangeArrowheads="1"/>
            </p:cNvSpPr>
            <p:nvPr/>
          </p:nvSpPr>
          <p:spPr bwMode="auto">
            <a:xfrm>
              <a:off x="6469699" y="2202181"/>
              <a:ext cx="39688" cy="39688"/>
            </a:xfrm>
            <a:prstGeom prst="ellipse">
              <a:avLst/>
            </a:pr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 name="Freeform 578">
              <a:extLst>
                <a:ext uri="{FF2B5EF4-FFF2-40B4-BE49-F238E27FC236}">
                  <a16:creationId xmlns:a16="http://schemas.microsoft.com/office/drawing/2014/main" id="{C2DF864D-9CCD-42C7-809A-D28FD75C4935}"/>
                </a:ext>
              </a:extLst>
            </p:cNvPr>
            <p:cNvSpPr>
              <a:spLocks/>
            </p:cNvSpPr>
            <p:nvPr/>
          </p:nvSpPr>
          <p:spPr bwMode="auto">
            <a:xfrm>
              <a:off x="6523674" y="2303781"/>
              <a:ext cx="44450" cy="114300"/>
            </a:xfrm>
            <a:custGeom>
              <a:avLst/>
              <a:gdLst/>
              <a:ahLst/>
              <a:cxnLst>
                <a:cxn ang="0">
                  <a:pos x="0" y="86"/>
                </a:cxn>
                <a:cxn ang="0">
                  <a:pos x="11" y="0"/>
                </a:cxn>
              </a:cxnLst>
              <a:rect l="0" t="0" r="r" b="b"/>
              <a:pathLst>
                <a:path w="33" h="86">
                  <a:moveTo>
                    <a:pt x="0" y="86"/>
                  </a:moveTo>
                  <a:cubicBezTo>
                    <a:pt x="1" y="85"/>
                    <a:pt x="33" y="40"/>
                    <a:pt x="11" y="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9" presetClass="entr" presetSubtype="0" decel="100000" fill="hold" nodeType="withEffect">
                                  <p:stCondLst>
                                    <p:cond delay="275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 calcmode="lin" valueType="num">
                                      <p:cBhvr>
                                        <p:cTn id="12" dur="500" fill="hold"/>
                                        <p:tgtEl>
                                          <p:spTgt spid="6"/>
                                        </p:tgtEl>
                                        <p:attrNameLst>
                                          <p:attrName>style.rotation</p:attrName>
                                        </p:attrNameLst>
                                      </p:cBhvr>
                                      <p:tavLst>
                                        <p:tav tm="0">
                                          <p:val>
                                            <p:fltVal val="360"/>
                                          </p:val>
                                        </p:tav>
                                        <p:tav tm="100000">
                                          <p:val>
                                            <p:fltVal val="0"/>
                                          </p:val>
                                        </p:tav>
                                      </p:tavLst>
                                    </p:anim>
                                    <p:animEffect transition="in" filter="fade">
                                      <p:cBhvr>
                                        <p:cTn id="13" dur="500"/>
                                        <p:tgtEl>
                                          <p:spTgt spid="6"/>
                                        </p:tgtEl>
                                      </p:cBhvr>
                                    </p:animEffect>
                                  </p:childTnLst>
                                </p:cTn>
                              </p:par>
                              <p:par>
                                <p:cTn id="14" presetID="10" presetClass="entr" presetSubtype="0" fill="hold" nodeType="withEffect">
                                  <p:stCondLst>
                                    <p:cond delay="27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414" y="1802655"/>
            <a:ext cx="2161562" cy="2925516"/>
          </a:xfrm>
          <a:prstGeom prst="rect">
            <a:avLst/>
          </a:prstGeom>
          <a:effectLst>
            <a:outerShdw blurRad="63500" sx="102000" sy="102000" algn="ctr" rotWithShape="0">
              <a:prstClr val="black">
                <a:alpha val="40000"/>
              </a:prstClr>
            </a:outerShdw>
          </a:effectLst>
        </p:spPr>
      </p:pic>
      <p:pic>
        <p:nvPicPr>
          <p:cNvPr id="2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460" y="2826924"/>
            <a:ext cx="2224940" cy="2964958"/>
          </a:xfrm>
          <a:prstGeom prst="rect">
            <a:avLst/>
          </a:prstGeom>
          <a:effectLst>
            <a:outerShdw blurRad="63500" sx="102000" sy="102000" algn="ctr" rotWithShape="0">
              <a:prstClr val="black">
                <a:alpha val="40000"/>
              </a:prstClr>
            </a:outerShdw>
          </a:effectLst>
        </p:spPr>
      </p:pic>
      <p:sp>
        <p:nvSpPr>
          <p:cNvPr id="60421" name="Rectangle 39"/>
          <p:cNvSpPr>
            <a:spLocks noGrp="1" noChangeArrowheads="1"/>
          </p:cNvSpPr>
          <p:nvPr>
            <p:ph type="title" idx="4294967295"/>
          </p:nvPr>
        </p:nvSpPr>
        <p:spPr>
          <a:xfrm>
            <a:off x="508000" y="324283"/>
            <a:ext cx="10156825" cy="863600"/>
          </a:xfrm>
        </p:spPr>
        <p:txBody>
          <a:bodyPr/>
          <a:lstStyle/>
          <a:p>
            <a:r>
              <a:rPr lang="en-US" sz="2600" b="1" dirty="0">
                <a:latin typeface="+mj-lt"/>
                <a:ea typeface="+mj-ea"/>
                <a:cs typeface="+mj-cs"/>
              </a:rPr>
              <a:t>Capgemini Ethics and Values</a:t>
            </a:r>
            <a:br>
              <a:rPr lang="en-US" sz="2600" dirty="0">
                <a:latin typeface="+mj-lt"/>
                <a:ea typeface="+mj-ea"/>
                <a:cs typeface="+mj-cs"/>
              </a:rPr>
            </a:br>
            <a:r>
              <a:rPr lang="en-US" sz="1200" b="1" i="1" dirty="0">
                <a:latin typeface="Verdana"/>
                <a:ea typeface="Verdana"/>
                <a:cs typeface="Verdana"/>
              </a:rPr>
              <a:t>Capgemini named as 2019World's Most Ethical Company</a:t>
            </a:r>
            <a:r>
              <a:rPr lang="en-US" sz="1200" b="1" i="1" baseline="30000" dirty="0">
                <a:latin typeface="Verdana"/>
                <a:ea typeface="Verdana"/>
                <a:cs typeface="Verdana"/>
              </a:rPr>
              <a:t>®</a:t>
            </a:r>
            <a:r>
              <a:rPr lang="en-US" sz="1200" b="1" i="1" dirty="0">
                <a:latin typeface="Verdana"/>
                <a:ea typeface="Verdana"/>
                <a:cs typeface="Verdana"/>
              </a:rPr>
              <a:t> by the Ethisphere Institute for the 7th consecutive year</a:t>
            </a:r>
          </a:p>
        </p:txBody>
      </p:sp>
      <p:sp>
        <p:nvSpPr>
          <p:cNvPr id="60422" name="AutoShape 2" descr="WME_2014 218x121"/>
          <p:cNvSpPr>
            <a:spLocks noChangeAspect="1" noChangeArrowheads="1"/>
          </p:cNvSpPr>
          <p:nvPr/>
        </p:nvSpPr>
        <p:spPr bwMode="auto">
          <a:xfrm>
            <a:off x="1206500" y="-1365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0423" name="AutoShape 9" descr="data:image/png;base64,iVBORw0KGgoAAAANSUhEUgAAATIAAACkCAMAAAAjUFIdAAAAq1BMVEX///9TfpMAAABfX1+TlZj8/Pzr6+tJSUlOe5CRkZFGdo2QkpWOkJNLeY9CdItag5ft8PLNzs+CoK/M2N5zlafE0Ne7ydFtj6CwsbOvwcv29vaZsL3f5uqMp7QoKCjn7O+bnaCmp6p3d3e+v8GjuMNRUVFhiJvV1td9nKxubm7U3uM/Pz/g4OFbW1ulpqnAwcMXFxc1NTUhISGGhoY0bIUPDw9CQkJ/f384ODgzoWFrAAAdvUlEQVR4nO2daXvauhKATYqpYxCYHQtToFBDKIW2SU/P//9lV7No8QKYJL3Jecp8SMC2ttfSaDRa8D7d3cQRr4LckGXkhuxquSG7Wm7IrpYqyH6+dSbfl1RB9vDhJla+VUF2k5vc5CY3uclNXlMam8YVT0fy9XMgI/85wfxisGfGdK3c393j/34PhK4l8HFKn+fbXm8bYYZG27STjmd9Drnb9rTM1qO5E3Rro9+ZJ+Kdxu1P4QJ9HPbGKtLBOsnmasbB9GX+ut3x92RKweY2SH8Gl8ZTfGTYy4kT9+ZI0sVPcGWv/l9RcTSypC2CoI1svFE7CERH6s8ihY+jWhgEtVogwgE91VdPsQgRih4+v4OLTzb6YVs/IcLOlKL0UxGIGj6dhgLiVLdnmQpSExgqXHs2c0ra9LpkT3CwIOYA8wHGBNmDFxzbvFHqTtwPPCD4x/um/gKzD+r/5HpkMlUJhkP83IPEBb3RmagFUCOm7ZoW0cGX2w9rrhDYHVxsO8jch0QHa40/VvF34GEsJd8buMw6fLVDX2NBX0NENu8IEyyk2jqv2UtCRCaAlsCJe/Hh4fvd3cPDPaJS44IGAFyV0pk8fH4APtHRqYgaGbCpBdga/RRTphcI2RrBa8Nr/CpT3yATYUgXa2J2EpkQ9Egg5hg/IZMB3wsDW/gsMkEtLw0cZBgcqhNiaWM2xwHHJDB7Xpx9nYFby5T8Q4NOQHYnvcVpZPfqzkf1f+U+YpCNQkxMSULFQ40UKVQi8eaYvWA6HI3hEzYYQjYaDofxlnIfnUDWWa/X2wAL2uEyQ0pUrjiZ9zH8k6OYDLIRfJvryojI1iHW6dFwitfaEnQEXFonyQ5efK3dH9U6SqiiomRJfNXIPn66O6hvD6eQ1RWpL+p/txQZUhGS4UFaEXNRLQ5zEmBT3UL+QdERMlJPfcG1sQxZMEb4yCWEShElKWglqBrU1LxeGHZ6ThcApR2b9zZSIccpI4swKwN8t0hVvb6poP8INKwNuIcKTFvOiUV2f/djr2Agj8bD55z8VtXx7pP68K0UGTZHVGAzUgQhFGGtVFnPkx3d8FRzajMdQkZdARYfmnU5MlRTEhsUNpFhG1CYRNT76vUz5ksHYkv1K1FvScQaGdbNNtXINeaUXmM4ouz1Rqa2IrLhOWRfN6oW3X3ZI4/9BQdSARmSAgWG2lkrM/VZ5QXpcH+A+VMYs8jgojiPjBoplNofIymsLtuopEiATMQziBPqFSSedDjwINCVTFUzrLg7ylI6z8dyGdm/3g/oLZ+LDJXZljTHgLH4AlUZvU2uB9gbqQ7ARRZpxueQYacMdXX0hN0M1braNt4VsCEyCAuvAf53PI1M1Ewj5Bhj1hvBYN3PYKuCDHR/47nIUOt3MIciBkWidNhOIB3MUupQqIWSkc196csdVkxoLeeQUaesohnFSH8quDsLa+M4Sw2QraOAHlfBFCNW/5HWCyjwatVLYO2LMU0ttZPI/tXIfoCF8cXbPBMZKrMg8aaqLe6gXrUTqFFQ2bZOY2Aqc0aGPROaEKLnXUCGldWaSHNrCSijdOQ5gshQQYo5VKX2TiObt12dzhmT2gqBmMT0IrIP/36Ff79/fPO9b59W3v7Tj+NzkGElUCmoN9dGHqrGb1GVlSBTCiRnyoYnTVmDLM4ig6GBDd9eF5DFqF0TFUXo+YyMUtedq85Y4hjFtVAPj04iK5dIs/n24cuXL59AlM1794v/lyEj3SEFWAV+G5VZB1VZWS1L8simvr15AlmulqmSbkNb1nbWyFDIQLsHPRVKtT2NjGqZHmuajEU9MogpptGzkHk+j6X+2esr2i6bnEA2x/RVoUG7QlVPdzyyQSU0diiAAWkaJmaTh6TndVmgrWULLR509NDAGTsTMlT5EL9CpZGRLtMcUJdRuGi07QSETadxLTKF5hdBOxg6hGx5AhnmMFUDTFAVaB1OSZVR9ehwwUeCCGn179OLjy8iMz1mVmQSj2n0UEA21WNL3yCjHpNH4xSjadF+MhrQMCV5JjKv8Y2YfWhUQ8Y2LI5B9HgahywIQnDDgUE7GCPWyECTJL3YMLFfyxRB6n4S2bStNcvIdtwTqtQMMm3/gMyNfS91P4n6kk3IZyDzaMR5d/d95SKT+/1+o7PnImNM2AQj9lwgqKhj36Yfcp2yyKip9i8gwyrhcOmvtx1t6+WDMTKPMgE9kEGG1r+ILJ/AT+Je+sQvNDKZfiYyb/MvQfvtW2QZcZHN2VDCXprHAOjX4vqHGcEKEUQZ6z8wqujMGBPbjLUAvCelwvTXtchqOY0MB7Q43jfIcIxJ+mvO47ixUmG6dxo6VvfzkHneIzH7sbmMjB0IlArpEW4CCDPoxLt+T2iF5CDDZ8NIIwu2LD32ZMRx3KvRK7CNDwOJbX8+303NiD2HDNsyIjfITLjdqIMGdEJPiXSYzJN1zdGXz0VGjgvoBRYXkU2NE0e3Um1nr12/V1DTTg5GlrR1wyXto52htZy/DExSI9T0lRGrrE98IY6PUSOTJmKLTHbIX4ahauHUetA4Jj1ofz4yz/9gLdjzyLCArMij0E3d27qmOhbcHWMOMM8GmZZOzisb7Nyk+64lG7hmmUGG6gHvWGReUrPhQvYCuV7Ytqb0fGRsiVVAFoHLnKu1PwZ/u1VLa7Y6gzBNdImV8GxBCM+O2PdvBGqZ8b+HwSw3P5Wk2vwUOlKWmvb7xyo8vkK/Zn3/8zHbXyJkXRgNdExBWDMeMizAM5F5jS+VkHnjVIlui/DZsaISdGB1BjoP/Q48QMgkfEyVLZDgRS1jb8jfx9vZsMTNM+xhN5r2cgWDfKBqg/iQnQ+XOprGcIA25NRy3s0wps52ZNt36ga5Xtjc+Ji/nkV2QaJo/uoTmZGSZwST80IwiOlVJzLB3Phxv89fvgrZ3yb+/bKkityQXS3W9y/906JYn7utREXgfHYkf9mkI0sa0Xw3Wk+n07ifFO8V4vMLEciTd15TDLIpT1+VStCX4sztTk1p/p6OIHUz7Kf6GW2eBzrOfF82X6e1MBQCZzY7s51XKqlNdZC71ddR13qlQV9JLLLcBHNG2n3ZPnO7JlTuexxBUMsg00aUdh4ZSy1nMc17wvUTKrtjXAYtcfIhchMkfX1PvDayzULJkstVDVl4ARn4GnqmwFlk+pHzyNbtQvpBu+Ao0vNwHEOcvWecnsFrI0Pnz3fuCt4HMjkIC3HWtG2fkY5zO9hm7/1hZJ/eEzKZnkhc5KCQH9smmzXN/hyyyXtD5g9Oph26kyiel1vSk1OHL0S2n5yUz+8N2cxpleChcLsBke0Dxm4PkUfzQmR2JF4uZ5CJdkGe+vJJaHEWhWkBpfNsZH3nbYTj9Wg0HTtuk4w6i/LvNWOcvxkyEScF2Uk/NmLetJiaa6MXILMaPWAvhD9yFt254+pRDll2Xc+bIQtP2JBGZuVPPhfZyKlSxtCyk6SZ4g8y7TLjF/f+G8gy7/i5yGwlc7X5zNYn2y1GtYK4af0tyKwfNzMrnJjLTio67Nhgdj3jfw0y2+2E7koW32pMa2ds9co3q3hdI+Q1kH3/WCY/3hWyVD/gTv26qdjyR1y5wsSqOncV7GsgK7it7a33gmxuFXp2DbAxWoXxjGgkqW+VmjvL8ueQXRgwvRhZtuha7ZxAZutLbrXG8CkM2+1aJx1vde3jhKGbHJQ027dDJuJdVvL+uou1bOTKhVpmR0Ai65eYj/q7eRRJ64mUqU3WGmhOn/EayAqTIygHuPXrjPUfutIW+WmJi8jcCEysJ5A52v/S9JnuW2F1/dwEa1un2QuRbe4Xi3r5xpz9Ssmxsr+sczWyUjmBzIa6qBD02lrkYXoNp5/9c56MjLw1skFlZKZdIiPjajRLBf8aZNY10T49RYKy06N3bInWoW0Vx9+H7MIMMNcrHY8dHRgd+PchO1/LfF6orq2KElP37ZAFIiO1q5Flto9eQFZZ/Sfuskovsx1U221vhizYzrJyNbKtKxeQWY/FBWRa32s7zC+O218Nmb/vHleLxWJy7G6KKwz+hPWfGTBdsP7XVe0ybsHBdtdH2Y11QDNseB1k+8XH747/4teP38fsA289xnQGTLlZyShxz0vQy51rgTaSa0b0IPQ1kK1+lPl96u4jb40sscouV85eCEvq0vEAN/rnd4u7onP8cmSNr6ecZV370Fsjc52ymVR0D8mrGMdn+mPtzn4xsu4pYEoW5qk3R2b1f9bKSDJGRHRuTlDvxXgpsvNb5czo882RORMjmbkPx7PiZeZUSoR3zr0U2ZezyH4VDn14s+kSW3J3JU+StdfyU0tZYfP2pZ6MDKHvP3/+/JW5otcuvj0ya2YE9ngRaXUX7PM0c/U5K9sEfA1k94zm2/1q32jAyttGo7GZPOrjW/496fwRo+LUb+IadK+MTNq+UAxYnSV2lQbWILMJbe2KVYMiez5MsJ2fyf8p+YhgPhdP/5FLYhadQpYd7wTuYTt/BJl7dEoQbON+f7QNnHYIGeWppZyPPLKNd5RBVihDpdX/aMA+lN5auoZG1WUsfxBZxoAIRBhmdj0DDF0Rs5PjjoajlWb9k31EpT0miKX8VBbvvSGLgpPKnZZwahb5o1WciQP5cmSo7B9Lb3XfGzLVPZ5gJsji0stwa7mSGNuNInshsn+z5pcje+o6G+8ImZd0SlNnYjqOwiZrZ0rdbnd8NrLfpOS/3ncb0i65b+yXvG3u55VL8v4sMi/ahoWKFoR8DtxOnCr41I5Q/RcjO1oT7Oc/Hx9Avn10zhr/7L0rZMq+T7PQgjDVD+gEC9ODDiTIywuRXTpXfJNHNnsqLl50VjG6bJ7Krnpb/XCYQRbqy+wbHJnQuWLI0UCEQvBBhcF2qKPxaxyiuD5bBiaHqmX2TxYhn1a5nBuVW+PfIpPROXEplF91LnvnLtt0iuZlNFzPeoNBb7buO5H4pwM4sUfOg0WptsHvcIaYNdhu275cOb3EzDE+bsgyIj+XAvu6cZ4pQzbf7YpHioH4yW6X/F+Ou325PDevjck/OV6fHjeZJ/LIZDxQChxWr/Rypna0HsMdpcdjqxlG4wGLs0krHpiLMFyOBhmZrTOukjU/6Xj+hxypnQaHCz3f3BrjyZ+DEmHLLZl2KK+dqZOYHK7jC1Py9Fx3df8Ap0t9e3icdAvD9ByyuGa6+qCdumVbm6FfENqZjdhst3f2gXSEGQ5DDuciM0QWIhMxPyycRU8j2tNvj02FA33JrKVbOMr2S/wHAjtVObN7yER7MDfRbuNp2HvxVu8MMjnOWDZBe3TiTlsfNmxHeXY5iR3GkG96XjRS24a5NlNdN7Z2wZq1w/YYHLoVErKioONsnh1KiKDP3Ieq54zGg5dqFhdZcfeVdprIcX6PwiyPzC70Wl9Epk/QdR925uQ0ssA9y7AyMjp6JJNZPGgjne7a2/E6amfO43shMu1LgSV1/DGkarwV5g5/4oQdZGahl+PLcZEFGU+qrlTmSEBn0ZNx9OsozyLLN0wexoi20gC88gXcbNFT0k/nceptS3Z5PhcZu/qC2nqXjHiDJDlfeJAjOvFwuGaVFkiLjA764I2AbqVykAUD3Lkz5V3AvG3QbcRG2ztzI/Z41VPIgpl74vpUb6cI1nMp52uOWj0/f4r6tXEaebMLXu5ok11UsJms4Nz2zaYwYDJbN+jQcPOyIuMwELTOd04zjzRFQcioeradY8o6gzwy7R70ecRITzuNWJgGY5FxoHPInGOszLMqIGsUmHURIZzzKIPRbiyfIq+T26+YEXmPvtlPC6vwfmtjo7DrV1cywbYFL6aAtqFH0lwNeG1caJAFFJRH6Xg+4nYWnEDGp5bzrAydB071wrRMp5bROp9rkNGrNiu84ifRo9HqtLObevEobheO7LXiWP/Gb/Zo7LMCsjG3H/0oVQC709J6kckTj4T4UDoqOSoJOnNteBoZR4zB6WDuKb0ds1XCRba9FhllTi+p8nxjXfqDTn+ezJ5y5qYry7Jh+GlkvMbZdlzkSlGqkxep2s2ktIIcCTEyoiB08VRz7p1GFltkHJz4mv7DnefFx65BRh7cIC2xWUeDIF2fWSuZ82TwGZa/TyLTKt4kNX9qq36zk0q9n9soRV4dl9oy0xUEBFlWbewMMrrlzOgyCLO7no6epuqCKzKuQabXh4bjdf/KI4Dyi37I13//49+vn0qRaUVsWroc7pJkHkmG6exj4wkf4RtkpPigR6BD2+MzyNh4hWZI7XKmN/MG0kXGz8HJDueQCWdbBgS2k5lK7aezUfUzmIruMsyPL6V/KEXGHVlaHE/ERqlpZNxnzu0Bm3Swd8o5Vhq2DBmcWjOPuUBYR0NuelTb3E2tSqdqZ2x03i6zu7VxNsVPHSNH9ZZBr8qwEuSxgMzszinf9sV+6LRYl9dWdZFoo2NnkXHXHrE33isiq3XGStLANYWx7bV1ZTWHqDAytnoU64rWP00MD3OLhER+rd8pobVlX5fdiVFfC75VvofpZcioeKoo+nDcIrJaYbEx/UAE1F59wrh0kWmzJ0yuQsa/s+JI/uSIE4Ku/49YfrM0b/PnkFGFCXrYVcBwugSZIwGqTDqbd+TE2M8g4+V6wfY6ZF6/lpuuap8xLKw4Kt/89NCv6AwyrcuKyOI8Mm11JA4yKktKp85655EFIf0CBD5D1ljmtRhkfByEwBOLTyGzG9TszPBwm1mmkDuY+xwy4x1jZl/908i4xyxsjNDmh3NgheRhonSQ6bF3jfvGEmS8dU4EdMyiJ4kybmCM3RdmkOnlK1iDTxoZ0oiTab+/HtSMEyCs0gWgJWEny5nZN3kSmf5lBjucGMZqFL5LfLbL7Kob54I9ktr6L9D6LCJLce350PrIOUV3DyKZyxZZ5KzlqWiXubJbaydAlR4AGX2yRy/yCePg9y/vMdmn4EznDkKhansouR1amJRv7N8sMmdlnV+GzHHusJTs4KGxvkXGRwBfi8xue41YSVbpAHiA+bm7b5BBpheCft4vSpGxPWNVli0pqTn7pnrWirLIssuBKyCz20OsWC6MzOy0qIwsSuKeczIqD+6qIDO/KnH3nQ2yj+ZCKbKC+T81ifFYSlu5fIQFem8sMl9vKqWh4mVkwxJkNF5zkFkrqxqyaNBpC54CcJBVW2DwYJh95SuZBcdFZFqBD6STFg4FsxVQut+c4/X1khJaOXEZGY2fzRoAHoTpw8RNb6MXMFasZbmGyGtuwzMOHyvyVx6ZQ7EMmXEqduBn3mauE4sVtRgPk2TErnVyOznI+hyCBlaXkWH16UTc2fk8LBvkkekGf9Ir6+4xG0y56xWDPnhlhzSbUdSj5WLWZNtzDA5nkZnRmf4JQAPG49W+gXXe8+nUDjLJgeNqyOgXxKyxx2hg4JpBZraUV/P98/gXsgrzf/x6Ly0y1xJ9yyOzZ2WXIVPDlnwfpmdjCrM2ggG4v3uxddvARWRYjV0dkxriWWQMoeoMU8mKqTC3xPacbO6//vx19yFz6YF2zhUd2V72lzkhA/ZIzSg7NxjqyUAXGR19z3cuIqN34BjOU+MwySLT3rSqk3JDIbIXw2unlKJ9foZ8c1zV64f8un8UOXP2H4Rp371jjrwIRDDVhg+5bwgZ2p1a8WaQBUVk1C7d0yn5GIwwyiPzcBK1BFnJ2BWnfgf2dA44zL6iI6Oy5NdkJNMUTwZpZ46BxyLNUjLU3Z9ti/GHmFhVDOAzD01mdIwwIis7a3iKtzNnSfHJw0MPfxDU/Y1lCo/IavyMey6yI1udVT7epDOIiw7AF0px5Y+c94fDYVLizZSJutOfZxYpukvzpLMeT9pFe37ZqjhZXNMn9XN+/nEb3nfWAp5beifnO1WIflkpXiy39WVXyw3Z1XJDdrXckF0tN2RXyw2ZkUY1iR7vHqOKz/6XpYpxdncTV05ss8xI6fGof6187V4mlvkhmZv8R/Yq3OQmN7nJTW7yX5BNt9tFk1f9x0VSEi7oL5H6gP7tfbe73+svEAb++zqskkbXir9xv2Ri3rtJ+pvVZLLa+CYjIJtGIV/dXPwSUyZpZEPrtLRITGJvjIfGcTKZcIqezqCJvvATl6VybLVa8KR8bLVw3f8G/tdbrbq+iycMLlutjbrTQlTqbgvcmA31X2em2zJSlwf75dH3VMy4aLmhPsCCmQMH3y9aTSWtBeZ0YoJMJH9FeC3KlxP/YwNzy3LAp5wUD26F4CToIU+qWG2KHkXSsKmXH3ydl32r3jzS/3oTQq+a6vukWW/h4p9mvblU//16vRVF/KXRVN82SBe/MzIVnqQul/C3jhcU0xYFU4TrzQlFWlfIGnUVnyqCegrSVUliBOovTNGor3jZUxcIWV0noAop4VsLAtebC86ovru0hcNMteBPHR7yl/hdp+hBJHWsBX4ds1tluKQe5gKtNIdFXdU6lRZ8wZigIqnSqnzXKfcbSHiCpWyZAUYX4uHfvJKTw3IJQdW/xUlk8FpW+/1KJbUkZM3V8ThpUSnKkB04/giRHVRLWkH+jhwn37XnbsK7bS433YV6CGgcgdGxC/XgYJBh3qDiVEbmHZp1eE+LOnGQKqjE0q2wkHUgqDIM97gYUB/qC6JrJvIAckYVHOr1Oim6cmS+ShEzPlHgCBlW7D09XoKsaQeAkqPST2OcBS/ExG0Wvuc3uSGphzGvwL2OqR6bTXxl1ZAdm1BwiQ1J5W3fgjcgFwiFWsMR69MGqxf8W+DLaXiRSs5Ew/WyOjJIogkqzTflQ2Rclysigw+HE8ggBXqNSlGoDxuX84SQdXWRmptWZWQqvGoI6i8AbwDvIxcA/i4WmCVVnyKdUaWDVM1UCe0dVUbI3KFtBtkBD5Ir1LJ663DUO/Q0soapZfW9ChTVLbKjp+M3yDJx5gbW0EbonR5Vk96D7iFFopQRxqn+7RdYJFX6RnVkqrqqQErp7zHGZRNfDLUzlXmohF6EqgxfxgG61M2CwlhVhhWS+rNNERno4FZLq0DWZUdS6KqfamhkitFmQdoJkHEgo8swlscjIUNdNtEaeKkft6oCde7CKemE2yOpaInvMoLajPUkqo4MUlt4i2bTV9V3omJrApwG8ItazVUD2KmuEWODPkIqUo0VhFk2nfxhG8beogyZFheZ6r+adLHJuqzOXCHcpGlDmR6zrrU995jQv5JlsOTHm007iZtHtnSRtQgZVP1W46DqyRW1jJSZ6qvhw2LfbGIqPtQjqE/wobtqEgiIf6/ix9yoOm1VGRZpgVIVmQpzQDOhjklqI6PZqmuCeWQUf5eRNcnG6GocfPs0srJa1pCQKVVw/xpkqAxBUeAHUmWU5QnYLyozhwMbMmCRTBZK1YAuUW05awKd0WVLX0q5b+WQoXG+aJKSxu5N2QgrMvrh6x6W4Lm6zHd12XK/h4cssrwuA1OTDq2WSif6qMs2XAzWZVS+JuuzysjIjFO5pl6TTYVNi98v9Zq8IfjQZONvYaxAF5kb7aUeU32nVz6hkkyajslS0chocNlP9JiQRarOqglvPNMnNkyPqZLA8qkMXIOM2gAYrKgQuLE1mtyO9k3HLj42GeoKP0CZfAk/8H69XbZSLUtynFzLrkYGr1CbES4yzpM2tfwF9saoAPk6vl5EhgW1pmg1OWrT1HwAWbAq912djnW96etKCC941Wo+SirS5LjC3yGSVZBhh7mXjS6/pgrIlhT/ShpkGx03xLmi210aMXJuW6uG0r5kvKmBRnOxb6x03URkUFCI4ypkUL3tOFOPNyaOrVyvc2F8bShI/QE1hMyNMasg8xemi8QGfhmZjp/GmBgVGPQtnUk7xkTLgRjxMJYaBCWpDRNGdiRz7Spkst4kY0w2+YOHL7BJGgwUwUI/qwwDcm0oq4RUmaplhKzZzCBb6A/eIw+VG+rJCcUBpoA8UHfJEU5azQwy/ZWz4cSPyCgqTB0KejC3EZm6irEcaZzf4lcuF9jJtriJP2ISyiIHjdfgmKoJ+JBwpL9SH3SXE+kRbkN9MFpko75g8l33g6QbWpDUSn/wlhxRxBHp5FQYZRQcjg2TCQfZEYffwE51on72l6/VaMvNHGR5Ze8eKTBF01gdFoul8er5kKROETIG9qFKIF/M9yz/h5nDXBK3ucqb3OQmN7nJTf4/8uEmjnyrguytlw2+M7khu1puyK6WG7Kr5Ybsarkhu1oqEPsf71ZFiBE3zt4AAAAASUVORK5CYII="/>
          <p:cNvSpPr>
            <a:spLocks noChangeAspect="1" noChangeArrowheads="1"/>
          </p:cNvSpPr>
          <p:nvPr/>
        </p:nvSpPr>
        <p:spPr bwMode="auto">
          <a:xfrm>
            <a:off x="1298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279" y="3751815"/>
            <a:ext cx="2218590" cy="3082557"/>
          </a:xfrm>
          <a:prstGeom prst="rect">
            <a:avLst/>
          </a:prstGeom>
          <a:noFill/>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27" name="Rounded Rectangle 26"/>
          <p:cNvSpPr/>
          <p:nvPr/>
        </p:nvSpPr>
        <p:spPr>
          <a:xfrm>
            <a:off x="3151923" y="3191608"/>
            <a:ext cx="4824412" cy="863600"/>
          </a:xfrm>
          <a:prstGeom prst="roundRect">
            <a:avLst>
              <a:gd name="adj" fmla="val 11761"/>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anchor="ctr"/>
          <a:lstStyle/>
          <a:p>
            <a:pPr>
              <a:spcAft>
                <a:spcPts val="1500"/>
              </a:spcAft>
              <a:defRPr/>
            </a:pPr>
            <a:r>
              <a:rPr lang="en-US" sz="1400" b="1">
                <a:solidFill>
                  <a:schemeClr val="tx1"/>
                </a:solidFill>
              </a:rPr>
              <a:t>Our internal “</a:t>
            </a:r>
            <a:r>
              <a:rPr lang="en-US" sz="1600" b="1">
                <a:solidFill>
                  <a:schemeClr val="accent1"/>
                </a:solidFill>
              </a:rPr>
              <a:t>Blue Book</a:t>
            </a:r>
            <a:r>
              <a:rPr lang="en-US" sz="1400" b="1">
                <a:solidFill>
                  <a:schemeClr val="tx1"/>
                </a:solidFill>
              </a:rPr>
              <a:t>” reflects the way our processes integrate our core values.</a:t>
            </a:r>
          </a:p>
        </p:txBody>
      </p:sp>
      <p:sp>
        <p:nvSpPr>
          <p:cNvPr id="29" name="Rounded Rectangle 28"/>
          <p:cNvSpPr/>
          <p:nvPr/>
        </p:nvSpPr>
        <p:spPr bwMode="auto">
          <a:xfrm>
            <a:off x="2720123" y="2991584"/>
            <a:ext cx="576262" cy="576263"/>
          </a:xfrm>
          <a:prstGeom prst="roundRect">
            <a:avLst/>
          </a:prstGeom>
          <a:solidFill>
            <a:schemeClr val="accent1"/>
          </a:solidFill>
          <a:ln w="6350" cap="flat" cmpd="sng" algn="ctr">
            <a:noFill/>
            <a:prstDash val="solid"/>
            <a:round/>
            <a:headEnd type="none" w="med" len="med"/>
            <a:tailEnd type="none" w="med" len="med"/>
          </a:ln>
          <a:effectLst/>
        </p:spPr>
        <p:txBody>
          <a:bodyPr wrap="none" anchor="ctr"/>
          <a:lstStyle/>
          <a:p>
            <a:pPr algn="ctr" defTabSz="914400">
              <a:defRPr/>
            </a:pPr>
            <a:endParaRPr lang="en-US" sz="1800" b="1">
              <a:solidFill>
                <a:schemeClr val="bg1"/>
              </a:solidFill>
              <a:latin typeface="+mn-lt"/>
              <a:cs typeface="Arial" charset="0"/>
            </a:endParaRPr>
          </a:p>
        </p:txBody>
      </p:sp>
      <p:sp>
        <p:nvSpPr>
          <p:cNvPr id="37" name="Rounded Rectangle 36"/>
          <p:cNvSpPr/>
          <p:nvPr/>
        </p:nvSpPr>
        <p:spPr>
          <a:xfrm>
            <a:off x="3158638" y="4363795"/>
            <a:ext cx="4794250" cy="1584325"/>
          </a:xfrm>
          <a:prstGeom prst="roundRect">
            <a:avLst>
              <a:gd name="adj" fmla="val 11761"/>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anchor="ctr"/>
          <a:lstStyle/>
          <a:p>
            <a:pPr>
              <a:spcAft>
                <a:spcPts val="1500"/>
              </a:spcAft>
              <a:defRPr/>
            </a:pPr>
            <a:r>
              <a:rPr lang="en-US" sz="1200" b="1">
                <a:solidFill>
                  <a:schemeClr val="tx1"/>
                </a:solidFill>
              </a:rPr>
              <a:t>Our ethics and compliance standards are set out in: </a:t>
            </a:r>
            <a:endParaRPr lang="en-US" sz="1200" b="1">
              <a:solidFill>
                <a:schemeClr val="tx1"/>
              </a:solidFill>
              <a:ea typeface="Verdana"/>
              <a:cs typeface="Verdana"/>
            </a:endParaRPr>
          </a:p>
          <a:p>
            <a:pPr marL="477520" lvl="1" indent="-20320">
              <a:spcAft>
                <a:spcPts val="1500"/>
              </a:spcAft>
              <a:defRPr/>
            </a:pPr>
            <a:r>
              <a:rPr lang="en-US" sz="1200" b="1">
                <a:solidFill>
                  <a:schemeClr val="tx1"/>
                </a:solidFill>
              </a:rPr>
              <a:t>the </a:t>
            </a:r>
            <a:r>
              <a:rPr lang="en-US" sz="1400" b="1">
                <a:solidFill>
                  <a:schemeClr val="accent1"/>
                </a:solidFill>
              </a:rPr>
              <a:t>Code of Business Ethics</a:t>
            </a:r>
            <a:r>
              <a:rPr lang="en-US" sz="1200" b="1">
                <a:solidFill>
                  <a:schemeClr val="tx1"/>
                </a:solidFill>
              </a:rPr>
              <a:t>, </a:t>
            </a:r>
            <a:endParaRPr lang="en-US" sz="1200" b="1">
              <a:solidFill>
                <a:schemeClr val="tx1"/>
              </a:solidFill>
              <a:ea typeface="Verdana"/>
              <a:cs typeface="Verdana"/>
            </a:endParaRPr>
          </a:p>
          <a:p>
            <a:pPr marL="477520" lvl="1" indent="-20320">
              <a:spcAft>
                <a:spcPts val="1500"/>
              </a:spcAft>
              <a:defRPr/>
            </a:pPr>
            <a:r>
              <a:rPr lang="en-US" sz="1200" b="1">
                <a:solidFill>
                  <a:schemeClr val="tx1"/>
                </a:solidFill>
              </a:rPr>
              <a:t>the </a:t>
            </a:r>
            <a:r>
              <a:rPr lang="en-US" sz="1400" b="1">
                <a:solidFill>
                  <a:schemeClr val="accent1"/>
                </a:solidFill>
              </a:rPr>
              <a:t>Anti-Corruption Policy</a:t>
            </a:r>
            <a:r>
              <a:rPr lang="en-US" sz="1400" b="1">
                <a:solidFill>
                  <a:schemeClr val="tx1"/>
                </a:solidFill>
              </a:rPr>
              <a:t> </a:t>
            </a:r>
            <a:r>
              <a:rPr lang="en-US" sz="1200" b="1">
                <a:solidFill>
                  <a:schemeClr val="tx1"/>
                </a:solidFill>
              </a:rPr>
              <a:t>and </a:t>
            </a:r>
            <a:endParaRPr lang="en-US" sz="1200" b="1">
              <a:solidFill>
                <a:schemeClr val="tx1"/>
              </a:solidFill>
              <a:ea typeface="Verdana"/>
              <a:cs typeface="Verdana"/>
            </a:endParaRPr>
          </a:p>
          <a:p>
            <a:pPr marL="477520" lvl="1" indent="-20320">
              <a:spcAft>
                <a:spcPts val="1500"/>
              </a:spcAft>
              <a:defRPr/>
            </a:pPr>
            <a:r>
              <a:rPr lang="en-US" sz="1200" b="1">
                <a:solidFill>
                  <a:schemeClr val="tx1"/>
                </a:solidFill>
              </a:rPr>
              <a:t>the </a:t>
            </a:r>
            <a:r>
              <a:rPr lang="en-US" sz="1400" b="1">
                <a:solidFill>
                  <a:schemeClr val="accent1"/>
                </a:solidFill>
              </a:rPr>
              <a:t>Competition Laws Policy</a:t>
            </a:r>
            <a:endParaRPr lang="en-US" sz="1100">
              <a:solidFill>
                <a:schemeClr val="accent1"/>
              </a:solidFill>
              <a:ea typeface="Verdana"/>
              <a:cs typeface="Verdana"/>
            </a:endParaRPr>
          </a:p>
        </p:txBody>
      </p:sp>
      <p:sp>
        <p:nvSpPr>
          <p:cNvPr id="38" name="Rounded Rectangle 37"/>
          <p:cNvSpPr/>
          <p:nvPr/>
        </p:nvSpPr>
        <p:spPr bwMode="auto">
          <a:xfrm>
            <a:off x="2779714" y="4308232"/>
            <a:ext cx="576262" cy="576263"/>
          </a:xfrm>
          <a:prstGeom prst="roundRect">
            <a:avLst/>
          </a:prstGeom>
          <a:solidFill>
            <a:schemeClr val="accent1"/>
          </a:solidFill>
          <a:ln w="6350" cap="flat" cmpd="sng" algn="ctr">
            <a:noFill/>
            <a:prstDash val="solid"/>
            <a:round/>
            <a:headEnd type="none" w="med" len="med"/>
            <a:tailEnd type="none" w="med" len="med"/>
          </a:ln>
          <a:effectLst/>
        </p:spPr>
        <p:txBody>
          <a:bodyPr wrap="none" anchor="ctr"/>
          <a:lstStyle/>
          <a:p>
            <a:pPr algn="ctr" defTabSz="914400">
              <a:defRPr/>
            </a:pPr>
            <a:endParaRPr lang="en-US" sz="1800" b="1">
              <a:solidFill>
                <a:schemeClr val="bg1"/>
              </a:solidFill>
              <a:latin typeface="+mn-lt"/>
              <a:cs typeface="Arial" charset="0"/>
            </a:endParaRPr>
          </a:p>
        </p:txBody>
      </p:sp>
      <p:sp>
        <p:nvSpPr>
          <p:cNvPr id="42" name="Rounded Rectangle 41"/>
          <p:cNvSpPr/>
          <p:nvPr/>
        </p:nvSpPr>
        <p:spPr>
          <a:xfrm>
            <a:off x="3151923" y="1678721"/>
            <a:ext cx="4824412" cy="1223962"/>
          </a:xfrm>
          <a:prstGeom prst="roundRect">
            <a:avLst>
              <a:gd name="adj" fmla="val 11761"/>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anchor="ctr"/>
          <a:lstStyle/>
          <a:p>
            <a:pPr>
              <a:spcAft>
                <a:spcPts val="1500"/>
              </a:spcAft>
              <a:defRPr/>
            </a:pPr>
            <a:r>
              <a:rPr lang="en-US" sz="1400" b="1">
                <a:solidFill>
                  <a:schemeClr val="tx1"/>
                </a:solidFill>
              </a:rPr>
              <a:t>Business ethics build trust with our clients, shareholders, team members, suppliers and other stakeholders. They provide the right environment  and act as a business enabler to support our clients’ ambition and growth.</a:t>
            </a:r>
          </a:p>
        </p:txBody>
      </p:sp>
      <p:sp>
        <p:nvSpPr>
          <p:cNvPr id="43" name="Rounded Rectangle 42"/>
          <p:cNvSpPr/>
          <p:nvPr/>
        </p:nvSpPr>
        <p:spPr bwMode="auto">
          <a:xfrm>
            <a:off x="2777761" y="1643797"/>
            <a:ext cx="565150" cy="554037"/>
          </a:xfrm>
          <a:prstGeom prst="roundRect">
            <a:avLst/>
          </a:prstGeom>
          <a:solidFill>
            <a:schemeClr val="accent5"/>
          </a:solidFill>
          <a:ln w="6350" cap="flat" cmpd="sng" algn="ctr">
            <a:noFill/>
            <a:prstDash val="solid"/>
            <a:round/>
            <a:headEnd type="none" w="med" len="med"/>
            <a:tailEnd type="none" w="med" len="med"/>
          </a:ln>
          <a:effectLst/>
        </p:spPr>
        <p:txBody>
          <a:bodyPr wrap="none" anchor="ctr"/>
          <a:lstStyle/>
          <a:p>
            <a:pPr algn="ctr" defTabSz="914400">
              <a:defRPr/>
            </a:pPr>
            <a:endParaRPr lang="en-US" sz="1800" b="1">
              <a:solidFill>
                <a:schemeClr val="bg1"/>
              </a:solidFill>
              <a:latin typeface="+mn-lt"/>
              <a:cs typeface="Arial" charset="0"/>
            </a:endParaRPr>
          </a:p>
        </p:txBody>
      </p:sp>
      <p:sp>
        <p:nvSpPr>
          <p:cNvPr id="44" name="TextBox 43"/>
          <p:cNvSpPr txBox="1"/>
          <p:nvPr/>
        </p:nvSpPr>
        <p:spPr>
          <a:xfrm>
            <a:off x="9961078" y="5844687"/>
            <a:ext cx="348272" cy="658079"/>
          </a:xfrm>
          <a:prstGeom prst="rect">
            <a:avLst/>
          </a:prstGeom>
          <a:noFill/>
        </p:spPr>
        <p:txBody>
          <a:bodyPr wrap="square">
            <a:spAutoFit/>
          </a:bodyPr>
          <a:lstStyle/>
          <a:p>
            <a:pPr>
              <a:defRPr/>
            </a:pPr>
            <a:endParaRPr lang="en-US" sz="1400" err="1">
              <a:solidFill>
                <a:schemeClr val="tx2">
                  <a:lumMod val="50000"/>
                </a:schemeClr>
              </a:solidFill>
            </a:endParaRPr>
          </a:p>
        </p:txBody>
      </p:sp>
      <p:grpSp>
        <p:nvGrpSpPr>
          <p:cNvPr id="2" name="Group 212"/>
          <p:cNvGrpSpPr/>
          <p:nvPr/>
        </p:nvGrpSpPr>
        <p:grpSpPr>
          <a:xfrm>
            <a:off x="2781168" y="4435479"/>
            <a:ext cx="432048" cy="360040"/>
            <a:chOff x="995363" y="2138363"/>
            <a:chExt cx="660400" cy="708025"/>
          </a:xfrm>
          <a:solidFill>
            <a:schemeClr val="accent5"/>
          </a:solidFill>
        </p:grpSpPr>
        <p:sp>
          <p:nvSpPr>
            <p:cNvPr id="46" name="Freeform 20"/>
            <p:cNvSpPr>
              <a:spLocks/>
            </p:cNvSpPr>
            <p:nvPr/>
          </p:nvSpPr>
          <p:spPr bwMode="auto">
            <a:xfrm>
              <a:off x="1209675" y="2138363"/>
              <a:ext cx="236537" cy="242888"/>
            </a:xfrm>
            <a:custGeom>
              <a:avLst/>
              <a:gdLst/>
              <a:ahLst/>
              <a:cxnLst>
                <a:cxn ang="0">
                  <a:pos x="63" y="65"/>
                </a:cxn>
                <a:cxn ang="0">
                  <a:pos x="40" y="49"/>
                </a:cxn>
                <a:cxn ang="0">
                  <a:pos x="53" y="26"/>
                </a:cxn>
                <a:cxn ang="0">
                  <a:pos x="32" y="0"/>
                </a:cxn>
                <a:cxn ang="0">
                  <a:pos x="9" y="26"/>
                </a:cxn>
                <a:cxn ang="0">
                  <a:pos x="22" y="49"/>
                </a:cxn>
                <a:cxn ang="0">
                  <a:pos x="0" y="64"/>
                </a:cxn>
              </a:cxnLst>
              <a:rect l="0" t="0" r="r" b="b"/>
              <a:pathLst>
                <a:path w="63" h="65">
                  <a:moveTo>
                    <a:pt x="63" y="65"/>
                  </a:moveTo>
                  <a:cubicBezTo>
                    <a:pt x="58" y="57"/>
                    <a:pt x="50" y="51"/>
                    <a:pt x="40" y="49"/>
                  </a:cubicBezTo>
                  <a:cubicBezTo>
                    <a:pt x="46" y="43"/>
                    <a:pt x="53" y="34"/>
                    <a:pt x="53" y="26"/>
                  </a:cubicBezTo>
                  <a:cubicBezTo>
                    <a:pt x="53" y="11"/>
                    <a:pt x="43" y="0"/>
                    <a:pt x="32" y="0"/>
                  </a:cubicBezTo>
                  <a:cubicBezTo>
                    <a:pt x="19" y="0"/>
                    <a:pt x="9" y="11"/>
                    <a:pt x="9" y="26"/>
                  </a:cubicBezTo>
                  <a:cubicBezTo>
                    <a:pt x="9" y="34"/>
                    <a:pt x="16" y="43"/>
                    <a:pt x="22" y="49"/>
                  </a:cubicBezTo>
                  <a:cubicBezTo>
                    <a:pt x="13" y="51"/>
                    <a:pt x="5" y="57"/>
                    <a:pt x="0" y="64"/>
                  </a:cubicBezTo>
                </a:path>
              </a:pathLst>
            </a:custGeom>
            <a:grpFill/>
            <a:ln w="3175" cap="rnd">
              <a:solidFill>
                <a:schemeClr val="bg1"/>
              </a:solidFill>
              <a:prstDash val="solid"/>
              <a:round/>
              <a:headEnd/>
              <a:tailEnd/>
            </a:ln>
          </p:spPr>
          <p:txBody>
            <a:bodyPr/>
            <a:lstStyle/>
            <a:p>
              <a:pPr>
                <a:defRPr/>
              </a:pPr>
              <a:endParaRPr lang="en-US"/>
            </a:p>
          </p:txBody>
        </p:sp>
        <p:sp>
          <p:nvSpPr>
            <p:cNvPr id="47" name="Freeform 21"/>
            <p:cNvSpPr>
              <a:spLocks/>
            </p:cNvSpPr>
            <p:nvPr/>
          </p:nvSpPr>
          <p:spPr bwMode="auto">
            <a:xfrm>
              <a:off x="995363" y="2370138"/>
              <a:ext cx="333375" cy="428625"/>
            </a:xfrm>
            <a:custGeom>
              <a:avLst/>
              <a:gdLst/>
              <a:ahLst/>
              <a:cxnLst>
                <a:cxn ang="0">
                  <a:pos x="89" y="114"/>
                </a:cxn>
                <a:cxn ang="0">
                  <a:pos x="53" y="48"/>
                </a:cxn>
                <a:cxn ang="0">
                  <a:pos x="66" y="25"/>
                </a:cxn>
                <a:cxn ang="0">
                  <a:pos x="45" y="0"/>
                </a:cxn>
                <a:cxn ang="0">
                  <a:pos x="22" y="25"/>
                </a:cxn>
                <a:cxn ang="0">
                  <a:pos x="35" y="48"/>
                </a:cxn>
                <a:cxn ang="0">
                  <a:pos x="0" y="114"/>
                </a:cxn>
              </a:cxnLst>
              <a:rect l="0" t="0" r="r" b="b"/>
              <a:pathLst>
                <a:path w="89" h="114">
                  <a:moveTo>
                    <a:pt x="89" y="114"/>
                  </a:moveTo>
                  <a:cubicBezTo>
                    <a:pt x="89" y="82"/>
                    <a:pt x="80" y="55"/>
                    <a:pt x="53" y="48"/>
                  </a:cubicBezTo>
                  <a:cubicBezTo>
                    <a:pt x="59" y="43"/>
                    <a:pt x="66" y="33"/>
                    <a:pt x="66" y="25"/>
                  </a:cubicBezTo>
                  <a:cubicBezTo>
                    <a:pt x="66" y="10"/>
                    <a:pt x="56" y="0"/>
                    <a:pt x="45" y="0"/>
                  </a:cubicBezTo>
                  <a:cubicBezTo>
                    <a:pt x="32" y="0"/>
                    <a:pt x="22" y="10"/>
                    <a:pt x="22" y="25"/>
                  </a:cubicBezTo>
                  <a:cubicBezTo>
                    <a:pt x="22" y="33"/>
                    <a:pt x="29" y="43"/>
                    <a:pt x="35" y="48"/>
                  </a:cubicBezTo>
                  <a:cubicBezTo>
                    <a:pt x="9" y="55"/>
                    <a:pt x="0" y="82"/>
                    <a:pt x="0" y="114"/>
                  </a:cubicBezTo>
                </a:path>
              </a:pathLst>
            </a:custGeom>
            <a:grpFill/>
            <a:ln w="3175" cap="rnd">
              <a:solidFill>
                <a:schemeClr val="bg1"/>
              </a:solidFill>
              <a:prstDash val="solid"/>
              <a:round/>
              <a:headEnd/>
              <a:tailEnd/>
            </a:ln>
          </p:spPr>
          <p:txBody>
            <a:bodyPr/>
            <a:lstStyle/>
            <a:p>
              <a:pPr>
                <a:defRPr/>
              </a:pPr>
              <a:endParaRPr lang="en-US"/>
            </a:p>
          </p:txBody>
        </p:sp>
        <p:sp>
          <p:nvSpPr>
            <p:cNvPr id="48" name="Freeform 22"/>
            <p:cNvSpPr>
              <a:spLocks/>
            </p:cNvSpPr>
            <p:nvPr/>
          </p:nvSpPr>
          <p:spPr bwMode="auto">
            <a:xfrm>
              <a:off x="1328738" y="2370138"/>
              <a:ext cx="327025" cy="428625"/>
            </a:xfrm>
            <a:custGeom>
              <a:avLst/>
              <a:gdLst/>
              <a:ahLst/>
              <a:cxnLst>
                <a:cxn ang="0">
                  <a:pos x="87" y="114"/>
                </a:cxn>
                <a:cxn ang="0">
                  <a:pos x="53" y="48"/>
                </a:cxn>
                <a:cxn ang="0">
                  <a:pos x="65" y="25"/>
                </a:cxn>
                <a:cxn ang="0">
                  <a:pos x="43" y="0"/>
                </a:cxn>
                <a:cxn ang="0">
                  <a:pos x="21" y="25"/>
                </a:cxn>
                <a:cxn ang="0">
                  <a:pos x="34" y="48"/>
                </a:cxn>
                <a:cxn ang="0">
                  <a:pos x="0" y="114"/>
                </a:cxn>
              </a:cxnLst>
              <a:rect l="0" t="0" r="r" b="b"/>
              <a:pathLst>
                <a:path w="87" h="114">
                  <a:moveTo>
                    <a:pt x="87" y="114"/>
                  </a:moveTo>
                  <a:cubicBezTo>
                    <a:pt x="87" y="82"/>
                    <a:pt x="79" y="55"/>
                    <a:pt x="53" y="48"/>
                  </a:cubicBezTo>
                  <a:cubicBezTo>
                    <a:pt x="59" y="43"/>
                    <a:pt x="65" y="33"/>
                    <a:pt x="65" y="25"/>
                  </a:cubicBezTo>
                  <a:cubicBezTo>
                    <a:pt x="65" y="10"/>
                    <a:pt x="55" y="0"/>
                    <a:pt x="43" y="0"/>
                  </a:cubicBezTo>
                  <a:cubicBezTo>
                    <a:pt x="31" y="0"/>
                    <a:pt x="21" y="10"/>
                    <a:pt x="21" y="25"/>
                  </a:cubicBezTo>
                  <a:cubicBezTo>
                    <a:pt x="21" y="33"/>
                    <a:pt x="28" y="43"/>
                    <a:pt x="34" y="48"/>
                  </a:cubicBezTo>
                  <a:cubicBezTo>
                    <a:pt x="8" y="55"/>
                    <a:pt x="0" y="82"/>
                    <a:pt x="0" y="114"/>
                  </a:cubicBezTo>
                </a:path>
              </a:pathLst>
            </a:custGeom>
            <a:grpFill/>
            <a:ln w="3175" cap="rnd">
              <a:solidFill>
                <a:schemeClr val="bg1"/>
              </a:solidFill>
              <a:prstDash val="solid"/>
              <a:round/>
              <a:headEnd/>
              <a:tailEnd/>
            </a:ln>
          </p:spPr>
          <p:txBody>
            <a:bodyPr/>
            <a:lstStyle/>
            <a:p>
              <a:pPr>
                <a:defRPr/>
              </a:pPr>
              <a:endParaRPr lang="en-US"/>
            </a:p>
          </p:txBody>
        </p:sp>
        <p:sp>
          <p:nvSpPr>
            <p:cNvPr id="49" name="Freeform 23"/>
            <p:cNvSpPr>
              <a:spLocks/>
            </p:cNvSpPr>
            <p:nvPr/>
          </p:nvSpPr>
          <p:spPr bwMode="auto">
            <a:xfrm>
              <a:off x="1460500" y="2573338"/>
              <a:ext cx="74612" cy="273050"/>
            </a:xfrm>
            <a:custGeom>
              <a:avLst/>
              <a:gdLst/>
              <a:ahLst/>
              <a:cxnLst>
                <a:cxn ang="0">
                  <a:pos x="10" y="73"/>
                </a:cxn>
                <a:cxn ang="0">
                  <a:pos x="0" y="63"/>
                </a:cxn>
                <a:cxn ang="0">
                  <a:pos x="7" y="7"/>
                </a:cxn>
                <a:cxn ang="0">
                  <a:pos x="5" y="0"/>
                </a:cxn>
                <a:cxn ang="0">
                  <a:pos x="15" y="0"/>
                </a:cxn>
                <a:cxn ang="0">
                  <a:pos x="13" y="7"/>
                </a:cxn>
                <a:cxn ang="0">
                  <a:pos x="20" y="63"/>
                </a:cxn>
                <a:cxn ang="0">
                  <a:pos x="16" y="69"/>
                </a:cxn>
              </a:cxnLst>
              <a:rect l="0" t="0" r="r" b="b"/>
              <a:pathLst>
                <a:path w="20" h="73">
                  <a:moveTo>
                    <a:pt x="10" y="73"/>
                  </a:moveTo>
                  <a:cubicBezTo>
                    <a:pt x="7" y="70"/>
                    <a:pt x="5" y="68"/>
                    <a:pt x="0" y="63"/>
                  </a:cubicBezTo>
                  <a:cubicBezTo>
                    <a:pt x="0" y="52"/>
                    <a:pt x="7" y="16"/>
                    <a:pt x="7" y="7"/>
                  </a:cubicBezTo>
                  <a:cubicBezTo>
                    <a:pt x="6" y="5"/>
                    <a:pt x="4" y="4"/>
                    <a:pt x="5" y="0"/>
                  </a:cubicBezTo>
                  <a:cubicBezTo>
                    <a:pt x="9" y="1"/>
                    <a:pt x="11" y="1"/>
                    <a:pt x="15" y="0"/>
                  </a:cubicBezTo>
                  <a:cubicBezTo>
                    <a:pt x="16" y="3"/>
                    <a:pt x="14" y="5"/>
                    <a:pt x="13" y="7"/>
                  </a:cubicBezTo>
                  <a:cubicBezTo>
                    <a:pt x="13" y="16"/>
                    <a:pt x="20" y="53"/>
                    <a:pt x="20" y="63"/>
                  </a:cubicBezTo>
                  <a:cubicBezTo>
                    <a:pt x="19" y="65"/>
                    <a:pt x="18" y="66"/>
                    <a:pt x="16" y="69"/>
                  </a:cubicBezTo>
                </a:path>
              </a:pathLst>
            </a:custGeom>
            <a:grpFill/>
            <a:ln w="3175" cap="rnd">
              <a:solidFill>
                <a:schemeClr val="bg1"/>
              </a:solidFill>
              <a:prstDash val="solid"/>
              <a:round/>
              <a:headEnd/>
              <a:tailEnd/>
            </a:ln>
          </p:spPr>
          <p:txBody>
            <a:bodyPr/>
            <a:lstStyle/>
            <a:p>
              <a:pPr>
                <a:defRPr/>
              </a:pPr>
              <a:endParaRPr lang="en-US"/>
            </a:p>
          </p:txBody>
        </p:sp>
        <p:sp>
          <p:nvSpPr>
            <p:cNvPr id="50" name="Freeform 24"/>
            <p:cNvSpPr>
              <a:spLocks/>
            </p:cNvSpPr>
            <p:nvPr/>
          </p:nvSpPr>
          <p:spPr bwMode="auto">
            <a:xfrm>
              <a:off x="1127125" y="2573338"/>
              <a:ext cx="74612" cy="273050"/>
            </a:xfrm>
            <a:custGeom>
              <a:avLst/>
              <a:gdLst/>
              <a:ahLst/>
              <a:cxnLst>
                <a:cxn ang="0">
                  <a:pos x="10" y="73"/>
                </a:cxn>
                <a:cxn ang="0">
                  <a:pos x="0" y="63"/>
                </a:cxn>
                <a:cxn ang="0">
                  <a:pos x="7" y="7"/>
                </a:cxn>
                <a:cxn ang="0">
                  <a:pos x="4" y="0"/>
                </a:cxn>
                <a:cxn ang="0">
                  <a:pos x="15" y="0"/>
                </a:cxn>
                <a:cxn ang="0">
                  <a:pos x="12" y="7"/>
                </a:cxn>
                <a:cxn ang="0">
                  <a:pos x="20" y="63"/>
                </a:cxn>
                <a:cxn ang="0">
                  <a:pos x="15" y="69"/>
                </a:cxn>
              </a:cxnLst>
              <a:rect l="0" t="0" r="r" b="b"/>
              <a:pathLst>
                <a:path w="20" h="73">
                  <a:moveTo>
                    <a:pt x="10" y="73"/>
                  </a:moveTo>
                  <a:cubicBezTo>
                    <a:pt x="7" y="70"/>
                    <a:pt x="5" y="68"/>
                    <a:pt x="0" y="63"/>
                  </a:cubicBezTo>
                  <a:cubicBezTo>
                    <a:pt x="0" y="52"/>
                    <a:pt x="7" y="16"/>
                    <a:pt x="7" y="7"/>
                  </a:cubicBezTo>
                  <a:cubicBezTo>
                    <a:pt x="6" y="5"/>
                    <a:pt x="4" y="4"/>
                    <a:pt x="4" y="0"/>
                  </a:cubicBezTo>
                  <a:cubicBezTo>
                    <a:pt x="9" y="1"/>
                    <a:pt x="11" y="1"/>
                    <a:pt x="15" y="0"/>
                  </a:cubicBezTo>
                  <a:cubicBezTo>
                    <a:pt x="16" y="3"/>
                    <a:pt x="13" y="5"/>
                    <a:pt x="12" y="7"/>
                  </a:cubicBezTo>
                  <a:cubicBezTo>
                    <a:pt x="13" y="16"/>
                    <a:pt x="20" y="53"/>
                    <a:pt x="20" y="63"/>
                  </a:cubicBezTo>
                  <a:cubicBezTo>
                    <a:pt x="19" y="65"/>
                    <a:pt x="18" y="66"/>
                    <a:pt x="15" y="69"/>
                  </a:cubicBezTo>
                </a:path>
              </a:pathLst>
            </a:custGeom>
            <a:grpFill/>
            <a:ln w="3175" cap="rnd">
              <a:solidFill>
                <a:schemeClr val="bg1"/>
              </a:solidFill>
              <a:prstDash val="solid"/>
              <a:round/>
              <a:headEnd/>
              <a:tailEnd/>
            </a:ln>
          </p:spPr>
          <p:txBody>
            <a:bodyPr/>
            <a:lstStyle/>
            <a:p>
              <a:pPr>
                <a:defRPr/>
              </a:pPr>
              <a:endParaRPr lang="en-US"/>
            </a:p>
          </p:txBody>
        </p:sp>
        <p:sp>
          <p:nvSpPr>
            <p:cNvPr id="51" name="Freeform 25"/>
            <p:cNvSpPr>
              <a:spLocks/>
            </p:cNvSpPr>
            <p:nvPr/>
          </p:nvSpPr>
          <p:spPr bwMode="auto">
            <a:xfrm>
              <a:off x="1215496" y="2339974"/>
              <a:ext cx="76200" cy="274638"/>
            </a:xfrm>
            <a:custGeom>
              <a:avLst/>
              <a:gdLst/>
              <a:ahLst/>
              <a:cxnLst>
                <a:cxn ang="0">
                  <a:pos x="10" y="73"/>
                </a:cxn>
                <a:cxn ang="0">
                  <a:pos x="0" y="63"/>
                </a:cxn>
                <a:cxn ang="0">
                  <a:pos x="7" y="7"/>
                </a:cxn>
                <a:cxn ang="0">
                  <a:pos x="4" y="0"/>
                </a:cxn>
                <a:cxn ang="0">
                  <a:pos x="15" y="0"/>
                </a:cxn>
                <a:cxn ang="0">
                  <a:pos x="12" y="7"/>
                </a:cxn>
                <a:cxn ang="0">
                  <a:pos x="20" y="63"/>
                </a:cxn>
                <a:cxn ang="0">
                  <a:pos x="15" y="69"/>
                </a:cxn>
              </a:cxnLst>
              <a:rect l="0" t="0" r="r" b="b"/>
              <a:pathLst>
                <a:path w="20" h="73">
                  <a:moveTo>
                    <a:pt x="10" y="73"/>
                  </a:moveTo>
                  <a:cubicBezTo>
                    <a:pt x="7" y="70"/>
                    <a:pt x="5" y="68"/>
                    <a:pt x="0" y="63"/>
                  </a:cubicBezTo>
                  <a:cubicBezTo>
                    <a:pt x="0" y="52"/>
                    <a:pt x="7" y="16"/>
                    <a:pt x="7" y="7"/>
                  </a:cubicBezTo>
                  <a:cubicBezTo>
                    <a:pt x="6" y="4"/>
                    <a:pt x="4" y="4"/>
                    <a:pt x="4" y="0"/>
                  </a:cubicBezTo>
                  <a:cubicBezTo>
                    <a:pt x="9" y="1"/>
                    <a:pt x="11" y="1"/>
                    <a:pt x="15" y="0"/>
                  </a:cubicBezTo>
                  <a:cubicBezTo>
                    <a:pt x="16" y="3"/>
                    <a:pt x="13" y="4"/>
                    <a:pt x="12" y="7"/>
                  </a:cubicBezTo>
                  <a:cubicBezTo>
                    <a:pt x="13" y="16"/>
                    <a:pt x="20" y="53"/>
                    <a:pt x="20" y="63"/>
                  </a:cubicBezTo>
                  <a:cubicBezTo>
                    <a:pt x="19" y="65"/>
                    <a:pt x="18" y="66"/>
                    <a:pt x="15" y="69"/>
                  </a:cubicBezTo>
                </a:path>
              </a:pathLst>
            </a:custGeom>
            <a:grpFill/>
            <a:ln w="3175" cap="rnd">
              <a:solidFill>
                <a:schemeClr val="bg1"/>
              </a:solidFill>
              <a:prstDash val="solid"/>
              <a:round/>
              <a:headEnd/>
              <a:tailEnd/>
            </a:ln>
          </p:spPr>
          <p:txBody>
            <a:bodyPr/>
            <a:lstStyle/>
            <a:p>
              <a:pPr>
                <a:defRPr/>
              </a:pPr>
              <a:endParaRPr lang="en-US"/>
            </a:p>
          </p:txBody>
        </p:sp>
      </p:grpSp>
      <p:grpSp>
        <p:nvGrpSpPr>
          <p:cNvPr id="3" name="Group 51"/>
          <p:cNvGrpSpPr/>
          <p:nvPr/>
        </p:nvGrpSpPr>
        <p:grpSpPr>
          <a:xfrm>
            <a:off x="2862320" y="3063808"/>
            <a:ext cx="414412" cy="429096"/>
            <a:chOff x="571501" y="1055688"/>
            <a:chExt cx="1612900" cy="1670051"/>
          </a:xfrm>
          <a:solidFill>
            <a:schemeClr val="accent5"/>
          </a:solidFill>
        </p:grpSpPr>
        <p:sp>
          <p:nvSpPr>
            <p:cNvPr id="53" name="Freeform 5"/>
            <p:cNvSpPr>
              <a:spLocks/>
            </p:cNvSpPr>
            <p:nvPr/>
          </p:nvSpPr>
          <p:spPr bwMode="auto">
            <a:xfrm>
              <a:off x="1320801" y="1055688"/>
              <a:ext cx="863600" cy="1373188"/>
            </a:xfrm>
            <a:custGeom>
              <a:avLst/>
              <a:gdLst/>
              <a:ahLst/>
              <a:cxnLst>
                <a:cxn ang="0">
                  <a:pos x="0" y="286"/>
                </a:cxn>
                <a:cxn ang="0">
                  <a:pos x="85" y="121"/>
                </a:cxn>
                <a:cxn ang="0">
                  <a:pos x="53" y="64"/>
                </a:cxn>
                <a:cxn ang="0">
                  <a:pos x="110" y="0"/>
                </a:cxn>
                <a:cxn ang="0">
                  <a:pos x="163" y="64"/>
                </a:cxn>
                <a:cxn ang="0">
                  <a:pos x="134" y="121"/>
                </a:cxn>
                <a:cxn ang="0">
                  <a:pos x="219" y="286"/>
                </a:cxn>
                <a:cxn ang="0">
                  <a:pos x="178" y="366"/>
                </a:cxn>
              </a:cxnLst>
              <a:rect l="0" t="0" r="r" b="b"/>
              <a:pathLst>
                <a:path w="230" h="366">
                  <a:moveTo>
                    <a:pt x="0" y="286"/>
                  </a:moveTo>
                  <a:cubicBezTo>
                    <a:pt x="0" y="205"/>
                    <a:pt x="22" y="138"/>
                    <a:pt x="85" y="121"/>
                  </a:cubicBezTo>
                  <a:cubicBezTo>
                    <a:pt x="71" y="108"/>
                    <a:pt x="53" y="84"/>
                    <a:pt x="53" y="64"/>
                  </a:cubicBezTo>
                  <a:cubicBezTo>
                    <a:pt x="53" y="27"/>
                    <a:pt x="78" y="0"/>
                    <a:pt x="110" y="0"/>
                  </a:cubicBezTo>
                  <a:cubicBezTo>
                    <a:pt x="138" y="0"/>
                    <a:pt x="163" y="27"/>
                    <a:pt x="163" y="64"/>
                  </a:cubicBezTo>
                  <a:cubicBezTo>
                    <a:pt x="163" y="84"/>
                    <a:pt x="148" y="108"/>
                    <a:pt x="134" y="121"/>
                  </a:cubicBezTo>
                  <a:cubicBezTo>
                    <a:pt x="198" y="138"/>
                    <a:pt x="219" y="205"/>
                    <a:pt x="219" y="286"/>
                  </a:cubicBezTo>
                  <a:cubicBezTo>
                    <a:pt x="219" y="286"/>
                    <a:pt x="230" y="357"/>
                    <a:pt x="178" y="366"/>
                  </a:cubicBezTo>
                </a:path>
              </a:pathLst>
            </a:custGeom>
            <a:grpFill/>
            <a:ln w="3175" cap="rnd">
              <a:solidFill>
                <a:schemeClr val="bg1"/>
              </a:solidFill>
              <a:prstDash val="solid"/>
              <a:round/>
              <a:headEnd/>
              <a:tailEnd/>
            </a:ln>
          </p:spPr>
          <p:txBody>
            <a:bodyPr/>
            <a:lstStyle/>
            <a:p>
              <a:pPr>
                <a:defRPr/>
              </a:pPr>
              <a:endParaRPr lang="en-US"/>
            </a:p>
          </p:txBody>
        </p:sp>
        <p:sp>
          <p:nvSpPr>
            <p:cNvPr id="54" name="Freeform 6"/>
            <p:cNvSpPr>
              <a:spLocks/>
            </p:cNvSpPr>
            <p:nvPr/>
          </p:nvSpPr>
          <p:spPr bwMode="auto">
            <a:xfrm>
              <a:off x="1617663" y="1570038"/>
              <a:ext cx="225425" cy="798513"/>
            </a:xfrm>
            <a:custGeom>
              <a:avLst/>
              <a:gdLst/>
              <a:ahLst/>
              <a:cxnLst>
                <a:cxn ang="0">
                  <a:pos x="31" y="213"/>
                </a:cxn>
                <a:cxn ang="0">
                  <a:pos x="1" y="183"/>
                </a:cxn>
                <a:cxn ang="0">
                  <a:pos x="19" y="21"/>
                </a:cxn>
                <a:cxn ang="0">
                  <a:pos x="14" y="0"/>
                </a:cxn>
                <a:cxn ang="0">
                  <a:pos x="46" y="0"/>
                </a:cxn>
                <a:cxn ang="0">
                  <a:pos x="41" y="21"/>
                </a:cxn>
                <a:cxn ang="0">
                  <a:pos x="60" y="184"/>
                </a:cxn>
                <a:cxn ang="0">
                  <a:pos x="46" y="201"/>
                </a:cxn>
              </a:cxnLst>
              <a:rect l="0" t="0" r="r" b="b"/>
              <a:pathLst>
                <a:path w="60" h="213">
                  <a:moveTo>
                    <a:pt x="31" y="213"/>
                  </a:moveTo>
                  <a:cubicBezTo>
                    <a:pt x="22" y="205"/>
                    <a:pt x="15" y="199"/>
                    <a:pt x="1" y="183"/>
                  </a:cubicBezTo>
                  <a:cubicBezTo>
                    <a:pt x="0" y="151"/>
                    <a:pt x="17" y="47"/>
                    <a:pt x="19" y="21"/>
                  </a:cubicBezTo>
                  <a:cubicBezTo>
                    <a:pt x="16" y="14"/>
                    <a:pt x="13" y="11"/>
                    <a:pt x="14" y="0"/>
                  </a:cubicBezTo>
                  <a:cubicBezTo>
                    <a:pt x="27" y="4"/>
                    <a:pt x="34" y="4"/>
                    <a:pt x="46" y="0"/>
                  </a:cubicBezTo>
                  <a:cubicBezTo>
                    <a:pt x="48" y="9"/>
                    <a:pt x="44" y="14"/>
                    <a:pt x="41" y="21"/>
                  </a:cubicBezTo>
                  <a:cubicBezTo>
                    <a:pt x="43" y="47"/>
                    <a:pt x="60" y="154"/>
                    <a:pt x="60" y="184"/>
                  </a:cubicBezTo>
                  <a:cubicBezTo>
                    <a:pt x="56" y="191"/>
                    <a:pt x="53" y="193"/>
                    <a:pt x="46" y="201"/>
                  </a:cubicBezTo>
                </a:path>
              </a:pathLst>
            </a:custGeom>
            <a:grpFill/>
            <a:ln w="3175" cap="rnd">
              <a:solidFill>
                <a:schemeClr val="bg1"/>
              </a:solidFill>
              <a:prstDash val="solid"/>
              <a:round/>
              <a:headEnd/>
              <a:tailEnd/>
            </a:ln>
          </p:spPr>
          <p:txBody>
            <a:bodyPr/>
            <a:lstStyle/>
            <a:p>
              <a:pPr>
                <a:defRPr/>
              </a:pPr>
              <a:endParaRPr lang="en-US"/>
            </a:p>
          </p:txBody>
        </p:sp>
        <p:sp>
          <p:nvSpPr>
            <p:cNvPr id="55" name="Freeform 7"/>
            <p:cNvSpPr>
              <a:spLocks/>
            </p:cNvSpPr>
            <p:nvPr/>
          </p:nvSpPr>
          <p:spPr bwMode="auto">
            <a:xfrm>
              <a:off x="627063" y="1258888"/>
              <a:ext cx="687388" cy="900113"/>
            </a:xfrm>
            <a:custGeom>
              <a:avLst/>
              <a:gdLst/>
              <a:ahLst/>
              <a:cxnLst>
                <a:cxn ang="0">
                  <a:pos x="0" y="228"/>
                </a:cxn>
                <a:cxn ang="0">
                  <a:pos x="71" y="101"/>
                </a:cxn>
                <a:cxn ang="0">
                  <a:pos x="44" y="53"/>
                </a:cxn>
                <a:cxn ang="0">
                  <a:pos x="91" y="0"/>
                </a:cxn>
                <a:cxn ang="0">
                  <a:pos x="136" y="53"/>
                </a:cxn>
                <a:cxn ang="0">
                  <a:pos x="112" y="101"/>
                </a:cxn>
                <a:cxn ang="0">
                  <a:pos x="183" y="240"/>
                </a:cxn>
              </a:cxnLst>
              <a:rect l="0" t="0" r="r" b="b"/>
              <a:pathLst>
                <a:path w="183" h="240">
                  <a:moveTo>
                    <a:pt x="0" y="228"/>
                  </a:moveTo>
                  <a:cubicBezTo>
                    <a:pt x="0" y="160"/>
                    <a:pt x="18" y="115"/>
                    <a:pt x="71" y="101"/>
                  </a:cubicBezTo>
                  <a:cubicBezTo>
                    <a:pt x="59" y="90"/>
                    <a:pt x="44" y="70"/>
                    <a:pt x="44" y="53"/>
                  </a:cubicBezTo>
                  <a:cubicBezTo>
                    <a:pt x="44" y="22"/>
                    <a:pt x="65" y="0"/>
                    <a:pt x="91" y="0"/>
                  </a:cubicBezTo>
                  <a:cubicBezTo>
                    <a:pt x="115" y="0"/>
                    <a:pt x="136" y="22"/>
                    <a:pt x="136" y="53"/>
                  </a:cubicBezTo>
                  <a:cubicBezTo>
                    <a:pt x="136" y="70"/>
                    <a:pt x="124" y="90"/>
                    <a:pt x="112" y="101"/>
                  </a:cubicBezTo>
                  <a:cubicBezTo>
                    <a:pt x="165" y="115"/>
                    <a:pt x="183" y="172"/>
                    <a:pt x="183" y="240"/>
                  </a:cubicBezTo>
                </a:path>
              </a:pathLst>
            </a:custGeom>
            <a:grpFill/>
            <a:ln w="3175" cap="rnd">
              <a:solidFill>
                <a:schemeClr val="bg1"/>
              </a:solidFill>
              <a:prstDash val="solid"/>
              <a:round/>
              <a:headEnd/>
              <a:tailEnd/>
            </a:ln>
          </p:spPr>
          <p:txBody>
            <a:bodyPr/>
            <a:lstStyle/>
            <a:p>
              <a:pPr>
                <a:defRPr/>
              </a:pPr>
              <a:endParaRPr lang="en-US"/>
            </a:p>
          </p:txBody>
        </p:sp>
        <p:sp>
          <p:nvSpPr>
            <p:cNvPr id="56" name="Freeform 8"/>
            <p:cNvSpPr>
              <a:spLocks/>
            </p:cNvSpPr>
            <p:nvPr/>
          </p:nvSpPr>
          <p:spPr bwMode="auto">
            <a:xfrm>
              <a:off x="571501" y="2425701"/>
              <a:ext cx="476250" cy="300038"/>
            </a:xfrm>
            <a:custGeom>
              <a:avLst/>
              <a:gdLst/>
              <a:ahLst/>
              <a:cxnLst>
                <a:cxn ang="0">
                  <a:pos x="123" y="59"/>
                </a:cxn>
                <a:cxn ang="0">
                  <a:pos x="123" y="75"/>
                </a:cxn>
                <a:cxn ang="0">
                  <a:pos x="123" y="75"/>
                </a:cxn>
                <a:cxn ang="0">
                  <a:pos x="106" y="75"/>
                </a:cxn>
                <a:cxn ang="0">
                  <a:pos x="43" y="13"/>
                </a:cxn>
                <a:cxn ang="0">
                  <a:pos x="0" y="2"/>
                </a:cxn>
              </a:cxnLst>
              <a:rect l="0" t="0" r="r" b="b"/>
              <a:pathLst>
                <a:path w="127" h="80">
                  <a:moveTo>
                    <a:pt x="123" y="59"/>
                  </a:moveTo>
                  <a:cubicBezTo>
                    <a:pt x="127" y="63"/>
                    <a:pt x="127" y="71"/>
                    <a:pt x="123" y="75"/>
                  </a:cubicBezTo>
                  <a:cubicBezTo>
                    <a:pt x="123" y="75"/>
                    <a:pt x="123" y="75"/>
                    <a:pt x="123" y="75"/>
                  </a:cubicBezTo>
                  <a:cubicBezTo>
                    <a:pt x="118" y="80"/>
                    <a:pt x="110" y="80"/>
                    <a:pt x="106" y="75"/>
                  </a:cubicBezTo>
                  <a:cubicBezTo>
                    <a:pt x="106" y="75"/>
                    <a:pt x="61" y="22"/>
                    <a:pt x="43" y="13"/>
                  </a:cubicBezTo>
                  <a:cubicBezTo>
                    <a:pt x="20" y="0"/>
                    <a:pt x="0" y="2"/>
                    <a:pt x="0" y="2"/>
                  </a:cubicBezTo>
                </a:path>
              </a:pathLst>
            </a:custGeom>
            <a:grpFill/>
            <a:ln w="3175" cap="rnd">
              <a:solidFill>
                <a:schemeClr val="bg1"/>
              </a:solidFill>
              <a:prstDash val="solid"/>
              <a:round/>
              <a:headEnd/>
              <a:tailEnd/>
            </a:ln>
          </p:spPr>
          <p:txBody>
            <a:bodyPr/>
            <a:lstStyle/>
            <a:p>
              <a:pPr>
                <a:defRPr/>
              </a:pPr>
              <a:endParaRPr lang="en-US"/>
            </a:p>
          </p:txBody>
        </p:sp>
        <p:sp>
          <p:nvSpPr>
            <p:cNvPr id="57" name="Freeform 9"/>
            <p:cNvSpPr>
              <a:spLocks/>
            </p:cNvSpPr>
            <p:nvPr/>
          </p:nvSpPr>
          <p:spPr bwMode="auto">
            <a:xfrm>
              <a:off x="904876" y="2454276"/>
              <a:ext cx="222250" cy="225425"/>
            </a:xfrm>
            <a:custGeom>
              <a:avLst/>
              <a:gdLst/>
              <a:ahLst/>
              <a:cxnLst>
                <a:cxn ang="0">
                  <a:pos x="16" y="0"/>
                </a:cxn>
                <a:cxn ang="0">
                  <a:pos x="55" y="38"/>
                </a:cxn>
                <a:cxn ang="0">
                  <a:pos x="55" y="55"/>
                </a:cxn>
                <a:cxn ang="0">
                  <a:pos x="55" y="55"/>
                </a:cxn>
                <a:cxn ang="0">
                  <a:pos x="38" y="55"/>
                </a:cxn>
                <a:cxn ang="0">
                  <a:pos x="0" y="17"/>
                </a:cxn>
              </a:cxnLst>
              <a:rect l="0" t="0" r="r" b="b"/>
              <a:pathLst>
                <a:path w="59" h="60">
                  <a:moveTo>
                    <a:pt x="16" y="0"/>
                  </a:moveTo>
                  <a:cubicBezTo>
                    <a:pt x="55" y="38"/>
                    <a:pt x="55" y="38"/>
                    <a:pt x="55" y="38"/>
                  </a:cubicBezTo>
                  <a:cubicBezTo>
                    <a:pt x="59" y="43"/>
                    <a:pt x="59" y="50"/>
                    <a:pt x="55" y="55"/>
                  </a:cubicBezTo>
                  <a:cubicBezTo>
                    <a:pt x="55" y="55"/>
                    <a:pt x="55" y="55"/>
                    <a:pt x="55" y="55"/>
                  </a:cubicBezTo>
                  <a:cubicBezTo>
                    <a:pt x="50" y="60"/>
                    <a:pt x="43" y="60"/>
                    <a:pt x="38" y="55"/>
                  </a:cubicBezTo>
                  <a:cubicBezTo>
                    <a:pt x="0" y="17"/>
                    <a:pt x="0" y="17"/>
                    <a:pt x="0" y="17"/>
                  </a:cubicBezTo>
                </a:path>
              </a:pathLst>
            </a:custGeom>
            <a:grpFill/>
            <a:ln w="3175" cap="rnd">
              <a:solidFill>
                <a:schemeClr val="bg1"/>
              </a:solidFill>
              <a:prstDash val="solid"/>
              <a:round/>
              <a:headEnd/>
              <a:tailEnd/>
            </a:ln>
          </p:spPr>
          <p:txBody>
            <a:bodyPr/>
            <a:lstStyle/>
            <a:p>
              <a:pPr>
                <a:defRPr/>
              </a:pPr>
              <a:endParaRPr lang="en-US"/>
            </a:p>
          </p:txBody>
        </p:sp>
        <p:sp>
          <p:nvSpPr>
            <p:cNvPr id="60" name="Freeform 10"/>
            <p:cNvSpPr>
              <a:spLocks/>
            </p:cNvSpPr>
            <p:nvPr/>
          </p:nvSpPr>
          <p:spPr bwMode="auto">
            <a:xfrm>
              <a:off x="1028701" y="2316163"/>
              <a:ext cx="285750" cy="300038"/>
            </a:xfrm>
            <a:custGeom>
              <a:avLst/>
              <a:gdLst/>
              <a:ahLst/>
              <a:cxnLst>
                <a:cxn ang="0">
                  <a:pos x="25" y="0"/>
                </a:cxn>
                <a:cxn ang="0">
                  <a:pos x="71" y="58"/>
                </a:cxn>
                <a:cxn ang="0">
                  <a:pos x="71" y="75"/>
                </a:cxn>
                <a:cxn ang="0">
                  <a:pos x="71" y="75"/>
                </a:cxn>
                <a:cxn ang="0">
                  <a:pos x="55" y="75"/>
                </a:cxn>
                <a:cxn ang="0">
                  <a:pos x="0" y="20"/>
                </a:cxn>
              </a:cxnLst>
              <a:rect l="0" t="0" r="r" b="b"/>
              <a:pathLst>
                <a:path w="76" h="80">
                  <a:moveTo>
                    <a:pt x="25" y="0"/>
                  </a:moveTo>
                  <a:cubicBezTo>
                    <a:pt x="71" y="58"/>
                    <a:pt x="71" y="58"/>
                    <a:pt x="71" y="58"/>
                  </a:cubicBezTo>
                  <a:cubicBezTo>
                    <a:pt x="76" y="63"/>
                    <a:pt x="76" y="70"/>
                    <a:pt x="71" y="75"/>
                  </a:cubicBezTo>
                  <a:cubicBezTo>
                    <a:pt x="71" y="75"/>
                    <a:pt x="71" y="75"/>
                    <a:pt x="71" y="75"/>
                  </a:cubicBezTo>
                  <a:cubicBezTo>
                    <a:pt x="67" y="80"/>
                    <a:pt x="59" y="80"/>
                    <a:pt x="55" y="75"/>
                  </a:cubicBezTo>
                  <a:cubicBezTo>
                    <a:pt x="0" y="20"/>
                    <a:pt x="0" y="20"/>
                    <a:pt x="0" y="20"/>
                  </a:cubicBezTo>
                </a:path>
              </a:pathLst>
            </a:custGeom>
            <a:grpFill/>
            <a:ln w="3175" cap="rnd">
              <a:solidFill>
                <a:schemeClr val="bg1"/>
              </a:solidFill>
              <a:prstDash val="solid"/>
              <a:round/>
              <a:headEnd/>
              <a:tailEnd/>
            </a:ln>
          </p:spPr>
          <p:txBody>
            <a:bodyPr/>
            <a:lstStyle/>
            <a:p>
              <a:pPr>
                <a:defRPr/>
              </a:pPr>
              <a:endParaRPr lang="en-US"/>
            </a:p>
          </p:txBody>
        </p:sp>
        <p:sp>
          <p:nvSpPr>
            <p:cNvPr id="61" name="Freeform 11"/>
            <p:cNvSpPr>
              <a:spLocks/>
            </p:cNvSpPr>
            <p:nvPr/>
          </p:nvSpPr>
          <p:spPr bwMode="auto">
            <a:xfrm>
              <a:off x="803276" y="2125663"/>
              <a:ext cx="723900" cy="246063"/>
            </a:xfrm>
            <a:custGeom>
              <a:avLst/>
              <a:gdLst/>
              <a:ahLst/>
              <a:cxnLst>
                <a:cxn ang="0">
                  <a:pos x="193" y="11"/>
                </a:cxn>
                <a:cxn ang="0">
                  <a:pos x="149" y="27"/>
                </a:cxn>
                <a:cxn ang="0">
                  <a:pos x="80" y="1"/>
                </a:cxn>
                <a:cxn ang="0">
                  <a:pos x="9" y="31"/>
                </a:cxn>
                <a:cxn ang="0">
                  <a:pos x="2" y="46"/>
                </a:cxn>
                <a:cxn ang="0">
                  <a:pos x="2" y="46"/>
                </a:cxn>
                <a:cxn ang="0">
                  <a:pos x="18" y="53"/>
                </a:cxn>
                <a:cxn ang="0">
                  <a:pos x="66" y="33"/>
                </a:cxn>
                <a:cxn ang="0">
                  <a:pos x="109" y="63"/>
                </a:cxn>
                <a:cxn ang="0">
                  <a:pos x="135" y="62"/>
                </a:cxn>
              </a:cxnLst>
              <a:rect l="0" t="0" r="r" b="b"/>
              <a:pathLst>
                <a:path w="193" h="66">
                  <a:moveTo>
                    <a:pt x="193" y="11"/>
                  </a:moveTo>
                  <a:cubicBezTo>
                    <a:pt x="193" y="11"/>
                    <a:pt x="163" y="28"/>
                    <a:pt x="149" y="27"/>
                  </a:cubicBezTo>
                  <a:cubicBezTo>
                    <a:pt x="130" y="26"/>
                    <a:pt x="100" y="2"/>
                    <a:pt x="80" y="1"/>
                  </a:cubicBezTo>
                  <a:cubicBezTo>
                    <a:pt x="68" y="0"/>
                    <a:pt x="9" y="31"/>
                    <a:pt x="9" y="31"/>
                  </a:cubicBezTo>
                  <a:cubicBezTo>
                    <a:pt x="3" y="33"/>
                    <a:pt x="0" y="40"/>
                    <a:pt x="2" y="46"/>
                  </a:cubicBezTo>
                  <a:cubicBezTo>
                    <a:pt x="2" y="46"/>
                    <a:pt x="2" y="46"/>
                    <a:pt x="2" y="46"/>
                  </a:cubicBezTo>
                  <a:cubicBezTo>
                    <a:pt x="5" y="52"/>
                    <a:pt x="12" y="55"/>
                    <a:pt x="18" y="53"/>
                  </a:cubicBezTo>
                  <a:cubicBezTo>
                    <a:pt x="66" y="33"/>
                    <a:pt x="66" y="33"/>
                    <a:pt x="66" y="33"/>
                  </a:cubicBezTo>
                  <a:cubicBezTo>
                    <a:pt x="66" y="33"/>
                    <a:pt x="89" y="59"/>
                    <a:pt x="109" y="63"/>
                  </a:cubicBezTo>
                  <a:cubicBezTo>
                    <a:pt x="125" y="66"/>
                    <a:pt x="135" y="62"/>
                    <a:pt x="135" y="62"/>
                  </a:cubicBezTo>
                </a:path>
              </a:pathLst>
            </a:custGeom>
            <a:grpFill/>
            <a:ln w="3175" cap="rnd">
              <a:solidFill>
                <a:schemeClr val="bg1"/>
              </a:solidFill>
              <a:prstDash val="solid"/>
              <a:round/>
              <a:headEnd/>
              <a:tailEnd/>
            </a:ln>
          </p:spPr>
          <p:txBody>
            <a:bodyPr/>
            <a:lstStyle/>
            <a:p>
              <a:pPr>
                <a:defRPr/>
              </a:pPr>
              <a:endParaRPr lang="en-US"/>
            </a:p>
          </p:txBody>
        </p:sp>
        <p:sp>
          <p:nvSpPr>
            <p:cNvPr id="62" name="Freeform 12"/>
            <p:cNvSpPr>
              <a:spLocks/>
            </p:cNvSpPr>
            <p:nvPr/>
          </p:nvSpPr>
          <p:spPr bwMode="auto">
            <a:xfrm>
              <a:off x="1122363" y="2549526"/>
              <a:ext cx="79375" cy="77788"/>
            </a:xfrm>
            <a:custGeom>
              <a:avLst/>
              <a:gdLst/>
              <a:ahLst/>
              <a:cxnLst>
                <a:cxn ang="0">
                  <a:pos x="17" y="0"/>
                </a:cxn>
                <a:cxn ang="0">
                  <a:pos x="17" y="17"/>
                </a:cxn>
                <a:cxn ang="0">
                  <a:pos x="17" y="17"/>
                </a:cxn>
                <a:cxn ang="0">
                  <a:pos x="0" y="17"/>
                </a:cxn>
              </a:cxnLst>
              <a:rect l="0" t="0" r="r" b="b"/>
              <a:pathLst>
                <a:path w="21" h="21">
                  <a:moveTo>
                    <a:pt x="17" y="0"/>
                  </a:moveTo>
                  <a:cubicBezTo>
                    <a:pt x="21" y="5"/>
                    <a:pt x="21" y="12"/>
                    <a:pt x="17" y="17"/>
                  </a:cubicBezTo>
                  <a:cubicBezTo>
                    <a:pt x="17" y="17"/>
                    <a:pt x="17" y="17"/>
                    <a:pt x="17" y="17"/>
                  </a:cubicBezTo>
                  <a:cubicBezTo>
                    <a:pt x="12" y="21"/>
                    <a:pt x="5" y="21"/>
                    <a:pt x="0" y="17"/>
                  </a:cubicBezTo>
                </a:path>
              </a:pathLst>
            </a:custGeom>
            <a:grpFill/>
            <a:ln w="3175" cap="rnd">
              <a:solidFill>
                <a:schemeClr val="bg1"/>
              </a:solidFill>
              <a:prstDash val="solid"/>
              <a:round/>
              <a:headEnd/>
              <a:tailEnd/>
            </a:ln>
          </p:spPr>
          <p:txBody>
            <a:bodyPr/>
            <a:lstStyle/>
            <a:p>
              <a:pPr>
                <a:defRPr/>
              </a:pPr>
              <a:endParaRPr lang="en-US"/>
            </a:p>
          </p:txBody>
        </p:sp>
        <p:sp>
          <p:nvSpPr>
            <p:cNvPr id="63" name="Freeform 13"/>
            <p:cNvSpPr>
              <a:spLocks/>
            </p:cNvSpPr>
            <p:nvPr/>
          </p:nvSpPr>
          <p:spPr bwMode="auto">
            <a:xfrm>
              <a:off x="1287463" y="2428876"/>
              <a:ext cx="701675" cy="82550"/>
            </a:xfrm>
            <a:custGeom>
              <a:avLst/>
              <a:gdLst/>
              <a:ahLst/>
              <a:cxnLst>
                <a:cxn ang="0">
                  <a:pos x="0" y="22"/>
                </a:cxn>
                <a:cxn ang="0">
                  <a:pos x="187" y="0"/>
                </a:cxn>
              </a:cxnLst>
              <a:rect l="0" t="0" r="r" b="b"/>
              <a:pathLst>
                <a:path w="187" h="22">
                  <a:moveTo>
                    <a:pt x="0" y="22"/>
                  </a:moveTo>
                  <a:cubicBezTo>
                    <a:pt x="0" y="22"/>
                    <a:pt x="173" y="19"/>
                    <a:pt x="187" y="0"/>
                  </a:cubicBezTo>
                </a:path>
              </a:pathLst>
            </a:custGeom>
            <a:grpFill/>
            <a:ln w="3175" cap="rnd">
              <a:solidFill>
                <a:schemeClr val="bg1"/>
              </a:solidFill>
              <a:prstDash val="solid"/>
              <a:round/>
              <a:headEnd/>
              <a:tailEnd/>
            </a:ln>
          </p:spPr>
          <p:txBody>
            <a:bodyPr/>
            <a:lstStyle/>
            <a:p>
              <a:pPr>
                <a:defRPr/>
              </a:pPr>
              <a:endParaRPr lang="en-US"/>
            </a:p>
          </p:txBody>
        </p:sp>
        <p:sp>
          <p:nvSpPr>
            <p:cNvPr id="64" name="Freeform 14"/>
            <p:cNvSpPr>
              <a:spLocks/>
            </p:cNvSpPr>
            <p:nvPr/>
          </p:nvSpPr>
          <p:spPr bwMode="auto">
            <a:xfrm>
              <a:off x="615951" y="2112963"/>
              <a:ext cx="390525" cy="95250"/>
            </a:xfrm>
            <a:custGeom>
              <a:avLst/>
              <a:gdLst/>
              <a:ahLst/>
              <a:cxnLst>
                <a:cxn ang="0">
                  <a:pos x="0" y="0"/>
                </a:cxn>
                <a:cxn ang="0">
                  <a:pos x="104" y="12"/>
                </a:cxn>
              </a:cxnLst>
              <a:rect l="0" t="0" r="r" b="b"/>
              <a:pathLst>
                <a:path w="104" h="25">
                  <a:moveTo>
                    <a:pt x="0" y="0"/>
                  </a:moveTo>
                  <a:cubicBezTo>
                    <a:pt x="0" y="25"/>
                    <a:pt x="104" y="12"/>
                    <a:pt x="104" y="12"/>
                  </a:cubicBezTo>
                </a:path>
              </a:pathLst>
            </a:custGeom>
            <a:grpFill/>
            <a:ln w="3175" cap="rnd">
              <a:solidFill>
                <a:schemeClr val="bg1"/>
              </a:solidFill>
              <a:prstDash val="solid"/>
              <a:round/>
              <a:headEnd/>
              <a:tailEnd/>
            </a:ln>
          </p:spPr>
          <p:txBody>
            <a:bodyPr/>
            <a:lstStyle/>
            <a:p>
              <a:pPr>
                <a:defRPr/>
              </a:pPr>
              <a:endParaRPr lang="en-US"/>
            </a:p>
          </p:txBody>
        </p:sp>
      </p:grpSp>
      <p:grpSp>
        <p:nvGrpSpPr>
          <p:cNvPr id="60437" name="Group 64"/>
          <p:cNvGrpSpPr>
            <a:grpSpLocks/>
          </p:cNvGrpSpPr>
          <p:nvPr/>
        </p:nvGrpSpPr>
        <p:grpSpPr bwMode="auto">
          <a:xfrm>
            <a:off x="2791561" y="1751747"/>
            <a:ext cx="366713" cy="358775"/>
            <a:chOff x="1508125" y="3071813"/>
            <a:chExt cx="506412" cy="660399"/>
          </a:xfrm>
        </p:grpSpPr>
        <p:sp>
          <p:nvSpPr>
            <p:cNvPr id="60438" name="Freeform 48"/>
            <p:cNvSpPr>
              <a:spLocks/>
            </p:cNvSpPr>
            <p:nvPr/>
          </p:nvSpPr>
          <p:spPr bwMode="auto">
            <a:xfrm>
              <a:off x="1508125" y="3071813"/>
              <a:ext cx="206375" cy="288925"/>
            </a:xfrm>
            <a:custGeom>
              <a:avLst/>
              <a:gdLst>
                <a:gd name="T0" fmla="*/ 55 w 55"/>
                <a:gd name="T1" fmla="*/ 59 h 77"/>
                <a:gd name="T2" fmla="*/ 34 w 55"/>
                <a:gd name="T3" fmla="*/ 33 h 77"/>
                <a:gd name="T4" fmla="*/ 42 w 55"/>
                <a:gd name="T5" fmla="*/ 17 h 77"/>
                <a:gd name="T6" fmla="*/ 28 w 55"/>
                <a:gd name="T7" fmla="*/ 0 h 77"/>
                <a:gd name="T8" fmla="*/ 14 w 55"/>
                <a:gd name="T9" fmla="*/ 18 h 77"/>
                <a:gd name="T10" fmla="*/ 22 w 55"/>
                <a:gd name="T11" fmla="*/ 33 h 77"/>
                <a:gd name="T12" fmla="*/ 0 w 55"/>
                <a:gd name="T13" fmla="*/ 77 h 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77">
                  <a:moveTo>
                    <a:pt x="55" y="59"/>
                  </a:moveTo>
                  <a:cubicBezTo>
                    <a:pt x="52" y="46"/>
                    <a:pt x="46" y="36"/>
                    <a:pt x="34" y="33"/>
                  </a:cubicBezTo>
                  <a:cubicBezTo>
                    <a:pt x="38" y="30"/>
                    <a:pt x="42" y="23"/>
                    <a:pt x="42" y="17"/>
                  </a:cubicBezTo>
                  <a:cubicBezTo>
                    <a:pt x="42" y="7"/>
                    <a:pt x="36" y="0"/>
                    <a:pt x="28" y="0"/>
                  </a:cubicBezTo>
                  <a:cubicBezTo>
                    <a:pt x="20" y="0"/>
                    <a:pt x="14" y="8"/>
                    <a:pt x="14" y="18"/>
                  </a:cubicBezTo>
                  <a:cubicBezTo>
                    <a:pt x="14" y="23"/>
                    <a:pt x="18" y="30"/>
                    <a:pt x="22" y="33"/>
                  </a:cubicBezTo>
                  <a:cubicBezTo>
                    <a:pt x="5" y="38"/>
                    <a:pt x="0" y="56"/>
                    <a:pt x="0" y="77"/>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39" name="Freeform 49"/>
            <p:cNvSpPr>
              <a:spLocks/>
            </p:cNvSpPr>
            <p:nvPr/>
          </p:nvSpPr>
          <p:spPr bwMode="auto">
            <a:xfrm>
              <a:off x="1568450" y="3371850"/>
              <a:ext cx="93662" cy="1587"/>
            </a:xfrm>
            <a:custGeom>
              <a:avLst/>
              <a:gdLst>
                <a:gd name="T0" fmla="*/ 25 w 25"/>
                <a:gd name="T1" fmla="*/ 0 h 1587"/>
                <a:gd name="T2" fmla="*/ 0 w 25"/>
                <a:gd name="T3" fmla="*/ 0 h 1587"/>
                <a:gd name="T4" fmla="*/ 0 60000 65536"/>
                <a:gd name="T5" fmla="*/ 0 60000 65536"/>
              </a:gdLst>
              <a:ahLst/>
              <a:cxnLst>
                <a:cxn ang="T4">
                  <a:pos x="T0" y="T1"/>
                </a:cxn>
                <a:cxn ang="T5">
                  <a:pos x="T2" y="T3"/>
                </a:cxn>
              </a:cxnLst>
              <a:rect l="0" t="0" r="r" b="b"/>
              <a:pathLst>
                <a:path w="25" h="1587">
                  <a:moveTo>
                    <a:pt x="25" y="0"/>
                  </a:moveTo>
                  <a:cubicBezTo>
                    <a:pt x="18" y="0"/>
                    <a:pt x="8" y="0"/>
                    <a:pt x="0"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40" name="Freeform 50"/>
            <p:cNvSpPr>
              <a:spLocks/>
            </p:cNvSpPr>
            <p:nvPr/>
          </p:nvSpPr>
          <p:spPr bwMode="auto">
            <a:xfrm>
              <a:off x="1800225" y="3148013"/>
              <a:ext cx="214312" cy="352425"/>
            </a:xfrm>
            <a:custGeom>
              <a:avLst/>
              <a:gdLst>
                <a:gd name="T0" fmla="*/ 0 w 57"/>
                <a:gd name="T1" fmla="*/ 49 h 94"/>
                <a:gd name="T2" fmla="*/ 16 w 57"/>
                <a:gd name="T3" fmla="*/ 38 h 94"/>
                <a:gd name="T4" fmla="*/ 7 w 57"/>
                <a:gd name="T5" fmla="*/ 20 h 94"/>
                <a:gd name="T6" fmla="*/ 23 w 57"/>
                <a:gd name="T7" fmla="*/ 0 h 94"/>
                <a:gd name="T8" fmla="*/ 40 w 57"/>
                <a:gd name="T9" fmla="*/ 20 h 94"/>
                <a:gd name="T10" fmla="*/ 31 w 57"/>
                <a:gd name="T11" fmla="*/ 38 h 94"/>
                <a:gd name="T12" fmla="*/ 57 w 57"/>
                <a:gd name="T13" fmla="*/ 90 h 94"/>
                <a:gd name="T14" fmla="*/ 8 w 57"/>
                <a:gd name="T15" fmla="*/ 93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 h="94">
                  <a:moveTo>
                    <a:pt x="0" y="49"/>
                  </a:moveTo>
                  <a:cubicBezTo>
                    <a:pt x="4" y="44"/>
                    <a:pt x="9" y="40"/>
                    <a:pt x="16" y="38"/>
                  </a:cubicBezTo>
                  <a:cubicBezTo>
                    <a:pt x="12" y="34"/>
                    <a:pt x="7" y="27"/>
                    <a:pt x="7" y="20"/>
                  </a:cubicBezTo>
                  <a:cubicBezTo>
                    <a:pt x="7" y="8"/>
                    <a:pt x="14" y="0"/>
                    <a:pt x="23" y="0"/>
                  </a:cubicBezTo>
                  <a:cubicBezTo>
                    <a:pt x="32" y="0"/>
                    <a:pt x="40" y="8"/>
                    <a:pt x="40" y="20"/>
                  </a:cubicBezTo>
                  <a:cubicBezTo>
                    <a:pt x="40" y="27"/>
                    <a:pt x="35" y="34"/>
                    <a:pt x="31" y="38"/>
                  </a:cubicBezTo>
                  <a:cubicBezTo>
                    <a:pt x="50" y="44"/>
                    <a:pt x="57" y="65"/>
                    <a:pt x="57" y="90"/>
                  </a:cubicBezTo>
                  <a:cubicBezTo>
                    <a:pt x="57" y="93"/>
                    <a:pt x="28" y="94"/>
                    <a:pt x="8" y="93"/>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41" name="Freeform 51"/>
            <p:cNvSpPr>
              <a:spLocks/>
            </p:cNvSpPr>
            <p:nvPr/>
          </p:nvSpPr>
          <p:spPr bwMode="auto">
            <a:xfrm>
              <a:off x="1662113" y="3294063"/>
              <a:ext cx="52387" cy="77787"/>
            </a:xfrm>
            <a:custGeom>
              <a:avLst/>
              <a:gdLst>
                <a:gd name="T0" fmla="*/ 0 w 14"/>
                <a:gd name="T1" fmla="*/ 21 h 21"/>
                <a:gd name="T2" fmla="*/ 14 w 14"/>
                <a:gd name="T3" fmla="*/ 0 h 21"/>
                <a:gd name="T4" fmla="*/ 0 60000 65536"/>
                <a:gd name="T5" fmla="*/ 0 60000 65536"/>
              </a:gdLst>
              <a:ahLst/>
              <a:cxnLst>
                <a:cxn ang="T4">
                  <a:pos x="T0" y="T1"/>
                </a:cxn>
                <a:cxn ang="T5">
                  <a:pos x="T2" y="T3"/>
                </a:cxn>
              </a:cxnLst>
              <a:rect l="0" t="0" r="r" b="b"/>
              <a:pathLst>
                <a:path w="14" h="21">
                  <a:moveTo>
                    <a:pt x="0" y="21"/>
                  </a:moveTo>
                  <a:cubicBezTo>
                    <a:pt x="1" y="10"/>
                    <a:pt x="6" y="3"/>
                    <a:pt x="14" y="0"/>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42" name="Freeform 52"/>
            <p:cNvSpPr>
              <a:spLocks/>
            </p:cNvSpPr>
            <p:nvPr/>
          </p:nvSpPr>
          <p:spPr bwMode="auto">
            <a:xfrm>
              <a:off x="1568450" y="3371850"/>
              <a:ext cx="134937" cy="360362"/>
            </a:xfrm>
            <a:custGeom>
              <a:avLst/>
              <a:gdLst>
                <a:gd name="T0" fmla="*/ 25 w 36"/>
                <a:gd name="T1" fmla="*/ 0 h 96"/>
                <a:gd name="T2" fmla="*/ 25 w 36"/>
                <a:gd name="T3" fmla="*/ 2 h 96"/>
                <a:gd name="T4" fmla="*/ 36 w 36"/>
                <a:gd name="T5" fmla="*/ 24 h 96"/>
                <a:gd name="T6" fmla="*/ 6 w 36"/>
                <a:gd name="T7" fmla="*/ 96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96">
                  <a:moveTo>
                    <a:pt x="25" y="0"/>
                  </a:moveTo>
                  <a:cubicBezTo>
                    <a:pt x="25" y="0"/>
                    <a:pt x="25" y="1"/>
                    <a:pt x="25" y="2"/>
                  </a:cubicBezTo>
                  <a:cubicBezTo>
                    <a:pt x="25" y="10"/>
                    <a:pt x="31" y="19"/>
                    <a:pt x="36" y="24"/>
                  </a:cubicBezTo>
                  <a:cubicBezTo>
                    <a:pt x="13" y="31"/>
                    <a:pt x="0" y="65"/>
                    <a:pt x="6" y="96"/>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43" name="Freeform 53"/>
            <p:cNvSpPr>
              <a:spLocks/>
            </p:cNvSpPr>
            <p:nvPr/>
          </p:nvSpPr>
          <p:spPr bwMode="auto">
            <a:xfrm>
              <a:off x="1830388" y="3495675"/>
              <a:ext cx="60325" cy="206375"/>
            </a:xfrm>
            <a:custGeom>
              <a:avLst/>
              <a:gdLst>
                <a:gd name="T0" fmla="*/ 0 w 16"/>
                <a:gd name="T1" fmla="*/ 0 h 55"/>
                <a:gd name="T2" fmla="*/ 16 w 16"/>
                <a:gd name="T3" fmla="*/ 54 h 55"/>
                <a:gd name="T4" fmla="*/ 14 w 16"/>
                <a:gd name="T5" fmla="*/ 55 h 55"/>
                <a:gd name="T6" fmla="*/ 0 60000 65536"/>
                <a:gd name="T7" fmla="*/ 0 60000 65536"/>
                <a:gd name="T8" fmla="*/ 0 60000 65536"/>
              </a:gdLst>
              <a:ahLst/>
              <a:cxnLst>
                <a:cxn ang="T6">
                  <a:pos x="T0" y="T1"/>
                </a:cxn>
                <a:cxn ang="T7">
                  <a:pos x="T2" y="T3"/>
                </a:cxn>
                <a:cxn ang="T8">
                  <a:pos x="T4" y="T5"/>
                </a:cxn>
              </a:cxnLst>
              <a:rect l="0" t="0" r="r" b="b"/>
              <a:pathLst>
                <a:path w="16" h="55">
                  <a:moveTo>
                    <a:pt x="0" y="0"/>
                  </a:moveTo>
                  <a:cubicBezTo>
                    <a:pt x="11" y="12"/>
                    <a:pt x="16" y="31"/>
                    <a:pt x="16" y="54"/>
                  </a:cubicBezTo>
                  <a:cubicBezTo>
                    <a:pt x="16" y="54"/>
                    <a:pt x="15" y="54"/>
                    <a:pt x="14" y="55"/>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44" name="Freeform 54"/>
            <p:cNvSpPr>
              <a:spLocks/>
            </p:cNvSpPr>
            <p:nvPr/>
          </p:nvSpPr>
          <p:spPr bwMode="auto">
            <a:xfrm>
              <a:off x="1714500" y="3286125"/>
              <a:ext cx="85725" cy="44450"/>
            </a:xfrm>
            <a:custGeom>
              <a:avLst/>
              <a:gdLst>
                <a:gd name="T0" fmla="*/ 0 w 23"/>
                <a:gd name="T1" fmla="*/ 2 h 12"/>
                <a:gd name="T2" fmla="*/ 6 w 23"/>
                <a:gd name="T3" fmla="*/ 0 h 12"/>
                <a:gd name="T4" fmla="*/ 23 w 23"/>
                <a:gd name="T5" fmla="*/ 12 h 12"/>
                <a:gd name="T6" fmla="*/ 0 60000 65536"/>
                <a:gd name="T7" fmla="*/ 0 60000 65536"/>
                <a:gd name="T8" fmla="*/ 0 60000 65536"/>
              </a:gdLst>
              <a:ahLst/>
              <a:cxnLst>
                <a:cxn ang="T6">
                  <a:pos x="T0" y="T1"/>
                </a:cxn>
                <a:cxn ang="T7">
                  <a:pos x="T2" y="T3"/>
                </a:cxn>
                <a:cxn ang="T8">
                  <a:pos x="T4" y="T5"/>
                </a:cxn>
              </a:cxnLst>
              <a:rect l="0" t="0" r="r" b="b"/>
              <a:pathLst>
                <a:path w="23" h="12">
                  <a:moveTo>
                    <a:pt x="0" y="2"/>
                  </a:moveTo>
                  <a:cubicBezTo>
                    <a:pt x="2" y="1"/>
                    <a:pt x="4" y="0"/>
                    <a:pt x="6" y="0"/>
                  </a:cubicBezTo>
                  <a:cubicBezTo>
                    <a:pt x="13" y="0"/>
                    <a:pt x="20" y="5"/>
                    <a:pt x="23" y="12"/>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45" name="Freeform 55"/>
            <p:cNvSpPr>
              <a:spLocks/>
            </p:cNvSpPr>
            <p:nvPr/>
          </p:nvSpPr>
          <p:spPr bwMode="auto">
            <a:xfrm>
              <a:off x="1770063" y="3330575"/>
              <a:ext cx="60325" cy="165100"/>
            </a:xfrm>
            <a:custGeom>
              <a:avLst/>
              <a:gdLst>
                <a:gd name="T0" fmla="*/ 8 w 16"/>
                <a:gd name="T1" fmla="*/ 0 h 44"/>
                <a:gd name="T2" fmla="*/ 11 w 16"/>
                <a:gd name="T3" fmla="*/ 13 h 44"/>
                <a:gd name="T4" fmla="*/ 0 w 16"/>
                <a:gd name="T5" fmla="*/ 35 h 44"/>
                <a:gd name="T6" fmla="*/ 16 w 16"/>
                <a:gd name="T7" fmla="*/ 44 h 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44">
                  <a:moveTo>
                    <a:pt x="8" y="0"/>
                  </a:moveTo>
                  <a:cubicBezTo>
                    <a:pt x="10" y="4"/>
                    <a:pt x="11" y="8"/>
                    <a:pt x="11" y="13"/>
                  </a:cubicBezTo>
                  <a:cubicBezTo>
                    <a:pt x="11" y="21"/>
                    <a:pt x="5" y="30"/>
                    <a:pt x="0" y="35"/>
                  </a:cubicBezTo>
                  <a:cubicBezTo>
                    <a:pt x="7" y="37"/>
                    <a:pt x="12" y="40"/>
                    <a:pt x="16" y="44"/>
                  </a:cubicBezTo>
                </a:path>
              </a:pathLst>
            </a:custGeom>
            <a:noFill/>
            <a:ln w="63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9" name="Group 58">
            <a:extLst>
              <a:ext uri="{FF2B5EF4-FFF2-40B4-BE49-F238E27FC236}">
                <a16:creationId xmlns:a16="http://schemas.microsoft.com/office/drawing/2014/main" id="{8EC052E3-9EBF-4C9E-AC21-EF791F05F39A}"/>
              </a:ext>
            </a:extLst>
          </p:cNvPr>
          <p:cNvGrpSpPr/>
          <p:nvPr/>
        </p:nvGrpSpPr>
        <p:grpSpPr>
          <a:xfrm>
            <a:off x="8433419" y="1906567"/>
            <a:ext cx="3864208" cy="4968663"/>
            <a:chOff x="9066284" y="2077931"/>
            <a:chExt cx="2727384" cy="3178345"/>
          </a:xfrm>
        </p:grpSpPr>
        <p:sp>
          <p:nvSpPr>
            <p:cNvPr id="65" name="Rounded Rectangle 110">
              <a:extLst>
                <a:ext uri="{FF2B5EF4-FFF2-40B4-BE49-F238E27FC236}">
                  <a16:creationId xmlns:a16="http://schemas.microsoft.com/office/drawing/2014/main" id="{6D84B32D-C083-49E7-8A10-E863B2280733}"/>
                </a:ext>
              </a:extLst>
            </p:cNvPr>
            <p:cNvSpPr/>
            <p:nvPr/>
          </p:nvSpPr>
          <p:spPr bwMode="auto">
            <a:xfrm>
              <a:off x="9066284" y="2077931"/>
              <a:ext cx="2727384" cy="3178345"/>
            </a:xfrm>
            <a:prstGeom prst="roundRect">
              <a:avLst>
                <a:gd name="adj" fmla="val 4455"/>
              </a:avLst>
            </a:prstGeom>
            <a:solidFill>
              <a:schemeClr val="bg1">
                <a:alpha val="37000"/>
              </a:schemeClr>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a:lnSpc>
                  <a:spcPct val="85000"/>
                </a:lnSpc>
              </a:pPr>
              <a:endParaRPr lang="en-US" sz="1600" b="1">
                <a:solidFill>
                  <a:srgbClr val="EEECE1">
                    <a:lumMod val="50000"/>
                  </a:srgbClr>
                </a:solidFill>
                <a:latin typeface="Arial"/>
                <a:cs typeface="Arial" charset="0"/>
              </a:endParaRPr>
            </a:p>
          </p:txBody>
        </p:sp>
        <p:sp>
          <p:nvSpPr>
            <p:cNvPr id="66" name="Round Same Side Corner Rectangle 111">
              <a:extLst>
                <a:ext uri="{FF2B5EF4-FFF2-40B4-BE49-F238E27FC236}">
                  <a16:creationId xmlns:a16="http://schemas.microsoft.com/office/drawing/2014/main" id="{DDF2DB56-5D50-4503-8381-20601181E9B1}"/>
                </a:ext>
              </a:extLst>
            </p:cNvPr>
            <p:cNvSpPr/>
            <p:nvPr/>
          </p:nvSpPr>
          <p:spPr bwMode="auto">
            <a:xfrm>
              <a:off x="9073774" y="4742446"/>
              <a:ext cx="2713544" cy="513829"/>
            </a:xfrm>
            <a:prstGeom prst="round2SameRect">
              <a:avLst>
                <a:gd name="adj1" fmla="val 0"/>
                <a:gd name="adj2" fmla="val 25068"/>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a:lnSpc>
                  <a:spcPct val="85000"/>
                </a:lnSpc>
              </a:pPr>
              <a:endParaRPr lang="en-US" sz="1600" b="1">
                <a:solidFill>
                  <a:srgbClr val="EEECE1">
                    <a:lumMod val="50000"/>
                  </a:srgbClr>
                </a:solidFill>
                <a:latin typeface="Arial"/>
                <a:cs typeface="Arial" charset="0"/>
              </a:endParaRPr>
            </a:p>
          </p:txBody>
        </p:sp>
      </p:grpSp>
      <p:sp>
        <p:nvSpPr>
          <p:cNvPr id="69" name="Rectangle 68">
            <a:extLst>
              <a:ext uri="{FF2B5EF4-FFF2-40B4-BE49-F238E27FC236}">
                <a16:creationId xmlns:a16="http://schemas.microsoft.com/office/drawing/2014/main" id="{17176114-0246-453C-9F51-7EA2D2BF8E6F}"/>
              </a:ext>
            </a:extLst>
          </p:cNvPr>
          <p:cNvSpPr/>
          <p:nvPr/>
        </p:nvSpPr>
        <p:spPr>
          <a:xfrm>
            <a:off x="8552890" y="6298450"/>
            <a:ext cx="3658018" cy="184666"/>
          </a:xfrm>
          <a:prstGeom prst="rect">
            <a:avLst/>
          </a:prstGeom>
          <a:ln>
            <a:noFill/>
          </a:ln>
        </p:spPr>
        <p:txBody>
          <a:bodyPr wrap="square" lIns="0" tIns="0" rIns="0" bIns="0">
            <a:spAutoFit/>
          </a:bodyPr>
          <a:lstStyle/>
          <a:p>
            <a:pPr algn="ctr" defTabSz="1088076" eaLnBrk="1" fontAlgn="auto" hangingPunct="1">
              <a:spcBef>
                <a:spcPts val="0"/>
              </a:spcBef>
              <a:spcAft>
                <a:spcPts val="0"/>
              </a:spcAft>
            </a:pPr>
            <a:endParaRPr lang="en-US" sz="1200" b="1" dirty="0">
              <a:solidFill>
                <a:schemeClr val="bg1"/>
              </a:solidFill>
              <a:latin typeface="Arial"/>
              <a:cs typeface="+mn-cs"/>
            </a:endParaRPr>
          </a:p>
        </p:txBody>
      </p:sp>
      <p:pic>
        <p:nvPicPr>
          <p:cNvPr id="5" name="Picture 4">
            <a:extLst>
              <a:ext uri="{FF2B5EF4-FFF2-40B4-BE49-F238E27FC236}">
                <a16:creationId xmlns:a16="http://schemas.microsoft.com/office/drawing/2014/main" id="{F0760909-69A7-45E8-91BA-4E9A75372C3B}"/>
              </a:ext>
            </a:extLst>
          </p:cNvPr>
          <p:cNvPicPr>
            <a:picLocks noChangeAspect="1"/>
          </p:cNvPicPr>
          <p:nvPr/>
        </p:nvPicPr>
        <p:blipFill>
          <a:blip r:embed="rId6"/>
          <a:stretch>
            <a:fillRect/>
          </a:stretch>
        </p:blipFill>
        <p:spPr>
          <a:xfrm>
            <a:off x="8456866" y="1643798"/>
            <a:ext cx="3737549" cy="44281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250" fill="hold"/>
                                        <p:tgtEl>
                                          <p:spTgt spid="59"/>
                                        </p:tgtEl>
                                        <p:attrNameLst>
                                          <p:attrName>ppt_w</p:attrName>
                                        </p:attrNameLst>
                                      </p:cBhvr>
                                      <p:tavLst>
                                        <p:tav tm="0">
                                          <p:val>
                                            <p:fltVal val="0"/>
                                          </p:val>
                                        </p:tav>
                                        <p:tav tm="100000">
                                          <p:val>
                                            <p:strVal val="#ppt_w"/>
                                          </p:val>
                                        </p:tav>
                                      </p:tavLst>
                                    </p:anim>
                                    <p:anim calcmode="lin" valueType="num">
                                      <p:cBhvr>
                                        <p:cTn id="8" dur="250" fill="hold"/>
                                        <p:tgtEl>
                                          <p:spTgt spid="59"/>
                                        </p:tgtEl>
                                        <p:attrNameLst>
                                          <p:attrName>ppt_h</p:attrName>
                                        </p:attrNameLst>
                                      </p:cBhvr>
                                      <p:tavLst>
                                        <p:tav tm="0">
                                          <p:val>
                                            <p:fltVal val="0"/>
                                          </p:val>
                                        </p:tav>
                                        <p:tav tm="100000">
                                          <p:val>
                                            <p:strVal val="#ppt_h"/>
                                          </p:val>
                                        </p:tav>
                                      </p:tavLst>
                                    </p:anim>
                                    <p:animEffect transition="in" filter="fade">
                                      <p:cBhvr>
                                        <p:cTn id="9" dur="250"/>
                                        <p:tgtEl>
                                          <p:spTgt spid="59"/>
                                        </p:tgtEl>
                                      </p:cBhvr>
                                    </p:animEffect>
                                  </p:childTnLst>
                                </p:cTn>
                              </p:par>
                            </p:childTnLst>
                          </p:cTn>
                        </p:par>
                        <p:par>
                          <p:cTn id="10" fill="hold">
                            <p:stCondLst>
                              <p:cond delay="250"/>
                            </p:stCondLst>
                            <p:childTnLst>
                              <p:par>
                                <p:cTn id="11" presetID="53" presetClass="entr" presetSubtype="16" fill="hold" grpId="0" nodeType="afterEffect" nodePh="1">
                                  <p:stCondLst>
                                    <p:cond delay="0"/>
                                  </p:stCondLst>
                                  <p:endCondLst>
                                    <p:cond evt="begin" delay="0">
                                      <p:tn val="11"/>
                                    </p:cond>
                                  </p:endCondLst>
                                  <p:childTnLst>
                                    <p:set>
                                      <p:cBhvr>
                                        <p:cTn id="12" dur="1" fill="hold">
                                          <p:stCondLst>
                                            <p:cond delay="0"/>
                                          </p:stCondLst>
                                        </p:cTn>
                                        <p:tgtEl>
                                          <p:spTgt spid="69"/>
                                        </p:tgtEl>
                                        <p:attrNameLst>
                                          <p:attrName>style.visibility</p:attrName>
                                        </p:attrNameLst>
                                      </p:cBhvr>
                                      <p:to>
                                        <p:strVal val="visible"/>
                                      </p:to>
                                    </p:set>
                                    <p:anim calcmode="lin" valueType="num">
                                      <p:cBhvr>
                                        <p:cTn id="13" dur="250" fill="hold"/>
                                        <p:tgtEl>
                                          <p:spTgt spid="69"/>
                                        </p:tgtEl>
                                        <p:attrNameLst>
                                          <p:attrName>ppt_w</p:attrName>
                                        </p:attrNameLst>
                                      </p:cBhvr>
                                      <p:tavLst>
                                        <p:tav tm="0">
                                          <p:val>
                                            <p:fltVal val="0"/>
                                          </p:val>
                                        </p:tav>
                                        <p:tav tm="100000">
                                          <p:val>
                                            <p:strVal val="#ppt_w"/>
                                          </p:val>
                                        </p:tav>
                                      </p:tavLst>
                                    </p:anim>
                                    <p:anim calcmode="lin" valueType="num">
                                      <p:cBhvr>
                                        <p:cTn id="14" dur="250" fill="hold"/>
                                        <p:tgtEl>
                                          <p:spTgt spid="69"/>
                                        </p:tgtEl>
                                        <p:attrNameLst>
                                          <p:attrName>ppt_h</p:attrName>
                                        </p:attrNameLst>
                                      </p:cBhvr>
                                      <p:tavLst>
                                        <p:tav tm="0">
                                          <p:val>
                                            <p:fltVal val="0"/>
                                          </p:val>
                                        </p:tav>
                                        <p:tav tm="100000">
                                          <p:val>
                                            <p:strVal val="#ppt_h"/>
                                          </p:val>
                                        </p:tav>
                                      </p:tavLst>
                                    </p:anim>
                                    <p:animEffect transition="in" filter="fade">
                                      <p:cBhvr>
                                        <p:cTn id="15" dur="25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a:xfrm>
            <a:off x="407988" y="241558"/>
            <a:ext cx="5471988" cy="1698343"/>
          </a:xfrm>
        </p:spPr>
        <p:txBody>
          <a:bodyPr/>
          <a:lstStyle/>
          <a:p>
            <a:pPr>
              <a:lnSpc>
                <a:spcPct val="100000"/>
              </a:lnSpc>
            </a:pPr>
            <a:r>
              <a:rPr lang="en-US" sz="4800" b="1"/>
              <a:t>What would you do?</a:t>
            </a:r>
            <a:endParaRPr lang="pt-PT" sz="4800" b="1"/>
          </a:p>
        </p:txBody>
      </p:sp>
      <p:pic>
        <p:nvPicPr>
          <p:cNvPr id="6" name="Picture 5">
            <a:extLst>
              <a:ext uri="{FF2B5EF4-FFF2-40B4-BE49-F238E27FC236}">
                <a16:creationId xmlns:a16="http://schemas.microsoft.com/office/drawing/2014/main" id="{668053EC-767C-4F74-BD4A-80964044FAB1}"/>
              </a:ext>
            </a:extLst>
          </p:cNvPr>
          <p:cNvPicPr>
            <a:picLocks noChangeAspect="1"/>
          </p:cNvPicPr>
          <p:nvPr/>
        </p:nvPicPr>
        <p:blipFill>
          <a:blip r:embed="rId3"/>
          <a:stretch>
            <a:fillRect/>
          </a:stretch>
        </p:blipFill>
        <p:spPr>
          <a:xfrm>
            <a:off x="1108059" y="621522"/>
            <a:ext cx="9004572" cy="6224555"/>
          </a:xfrm>
          <a:prstGeom prst="rect">
            <a:avLst/>
          </a:prstGeom>
        </p:spPr>
      </p:pic>
      <p:pic>
        <p:nvPicPr>
          <p:cNvPr id="7" name="Graphic 14">
            <a:extLst>
              <a:ext uri="{FF2B5EF4-FFF2-40B4-BE49-F238E27FC236}">
                <a16:creationId xmlns:a16="http://schemas.microsoft.com/office/drawing/2014/main" id="{95465208-2FBB-4E9B-BA6B-36AD89AB394F}"/>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81836" t="-4713" b="16530"/>
          <a:stretch/>
        </p:blipFill>
        <p:spPr>
          <a:xfrm>
            <a:off x="11491420" y="164829"/>
            <a:ext cx="424356" cy="459624"/>
          </a:xfrm>
          <a:prstGeom prst="rect">
            <a:avLst/>
          </a:prstGeom>
        </p:spPr>
      </p:pic>
    </p:spTree>
    <p:extLst>
      <p:ext uri="{BB962C8B-B14F-4D97-AF65-F5344CB8AC3E}">
        <p14:creationId xmlns:p14="http://schemas.microsoft.com/office/powerpoint/2010/main" val="255298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0914" y="326108"/>
            <a:ext cx="10882539" cy="855662"/>
          </a:xfrm>
        </p:spPr>
        <p:txBody>
          <a:bodyPr/>
          <a:lstStyle/>
          <a:p>
            <a:r>
              <a:rPr lang="en-US" sz="2600"/>
              <a:t>Is</a:t>
            </a:r>
            <a:r>
              <a:rPr lang="en-US" b="1">
                <a:latin typeface="+mn-lt"/>
              </a:rPr>
              <a:t> </a:t>
            </a:r>
            <a:r>
              <a:rPr lang="en-US" sz="2600"/>
              <a:t>this acceptable? Raise your hand to answer</a:t>
            </a:r>
          </a:p>
        </p:txBody>
      </p:sp>
      <p:pic>
        <p:nvPicPr>
          <p:cNvPr id="4" name="Picture 2" descr="D:\Users\ramarao\Documents\My Work\GSL Testing\BA\Templates and Elements\107865245_1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43000" y="1181770"/>
            <a:ext cx="9906000" cy="5676230"/>
          </a:xfrm>
          <a:prstGeom prst="rect">
            <a:avLst/>
          </a:prstGeom>
          <a:noFill/>
          <a:effectLst>
            <a:softEdge rad="635000"/>
          </a:effectLst>
        </p:spPr>
      </p:pic>
      <p:sp>
        <p:nvSpPr>
          <p:cNvPr id="6" name="Cloud Callout 5"/>
          <p:cNvSpPr/>
          <p:nvPr/>
        </p:nvSpPr>
        <p:spPr>
          <a:xfrm>
            <a:off x="1312718" y="895685"/>
            <a:ext cx="6294196" cy="3108960"/>
          </a:xfrm>
          <a:prstGeom prst="cloudCallout">
            <a:avLst>
              <a:gd name="adj1" fmla="val 48247"/>
              <a:gd name="adj2" fmla="val 35227"/>
            </a:avLst>
          </a:prstGeom>
          <a:ln>
            <a:noFill/>
          </a:ln>
          <a:effectLst>
            <a:outerShdw blurRad="40000" dist="20000" dir="5400000" rotWithShape="0">
              <a:srgbClr val="000000">
                <a:alpha val="38000"/>
              </a:srgbClr>
            </a:outerShdw>
            <a:softEdge rad="127000"/>
          </a:effectLst>
        </p:spPr>
        <p:style>
          <a:lnRef idx="1">
            <a:schemeClr val="accent6"/>
          </a:lnRef>
          <a:fillRef idx="2">
            <a:schemeClr val="accent6"/>
          </a:fillRef>
          <a:effectRef idx="1">
            <a:schemeClr val="accent6"/>
          </a:effectRef>
          <a:fontRef idx="minor">
            <a:schemeClr val="dk1"/>
          </a:fontRef>
        </p:style>
        <p:txBody>
          <a:bodyPr spcFirstLastPara="0" vert="horz" wrap="square" lIns="69505" tIns="58710" rIns="69505" bIns="58710" numCol="1" spcCol="1270" anchor="ctr" anchorCtr="0">
            <a:noAutofit/>
          </a:bodyPr>
          <a:lstStyle/>
          <a:p>
            <a:pPr algn="ctr" defTabSz="755650">
              <a:lnSpc>
                <a:spcPct val="90000"/>
              </a:lnSpc>
              <a:spcAft>
                <a:spcPct val="35000"/>
              </a:spcAft>
            </a:pPr>
            <a:r>
              <a:rPr lang="en-US" sz="1700"/>
              <a:t>My job requires me to meet with vendors, and I always try to schedule my meetings around lunch or dinner time. The vendors pay the bill. It is very relaxing to discuss business over a meal, and frankly it saves everyone’s time. </a:t>
            </a:r>
            <a:r>
              <a:rPr lang="en-US" sz="1700" b="1"/>
              <a:t>Is this acceptable?</a:t>
            </a:r>
          </a:p>
        </p:txBody>
      </p:sp>
    </p:spTree>
    <p:extLst>
      <p:ext uri="{BB962C8B-B14F-4D97-AF65-F5344CB8AC3E}">
        <p14:creationId xmlns:p14="http://schemas.microsoft.com/office/powerpoint/2010/main" val="202203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xEl>
                                              <p:pRg st="0" end="0"/>
                                            </p:txEl>
                                          </p:spTgt>
                                        </p:tgtEl>
                                      </p:cBhvr>
                                    </p:animEffect>
                                    <p:animScale>
                                      <p:cBhvr>
                                        <p:cTn id="7" dur="250" autoRev="1" fill="hold"/>
                                        <p:tgtEl>
                                          <p:spTgt spid="6">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D:\My Work\GSLs\TEMPLATES\BIM-KIT\Business Analytics\BA Images for PPT\Cover-2-(light)_v4.jpg">
            <a:extLst>
              <a:ext uri="{FF2B5EF4-FFF2-40B4-BE49-F238E27FC236}">
                <a16:creationId xmlns:a16="http://schemas.microsoft.com/office/drawing/2014/main" id="{2A0E5377-CB40-42FF-813E-96090A43D4A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1857829"/>
            <a:ext cx="7431314" cy="5009486"/>
          </a:xfrm>
          <a:prstGeom prst="rect">
            <a:avLst/>
          </a:prstGeom>
          <a:noFill/>
        </p:spPr>
      </p:pic>
      <p:sp>
        <p:nvSpPr>
          <p:cNvPr id="2" name="Title 1"/>
          <p:cNvSpPr>
            <a:spLocks noGrp="1"/>
          </p:cNvSpPr>
          <p:nvPr>
            <p:ph type="title" idx="4294967295"/>
          </p:nvPr>
        </p:nvSpPr>
        <p:spPr>
          <a:xfrm>
            <a:off x="349250" y="400050"/>
            <a:ext cx="11842750" cy="781050"/>
          </a:xfrm>
        </p:spPr>
        <p:txBody>
          <a:bodyPr>
            <a:normAutofit/>
          </a:bodyPr>
          <a:lstStyle/>
          <a:p>
            <a:r>
              <a:rPr lang="en-US" sz="2600"/>
              <a:t>Is this ok? Raise your hand to answer</a:t>
            </a:r>
          </a:p>
        </p:txBody>
      </p:sp>
      <p:sp>
        <p:nvSpPr>
          <p:cNvPr id="5" name="Cloud Callout 4"/>
          <p:cNvSpPr/>
          <p:nvPr/>
        </p:nvSpPr>
        <p:spPr>
          <a:xfrm>
            <a:off x="3715657" y="1429327"/>
            <a:ext cx="6598347" cy="3999346"/>
          </a:xfrm>
          <a:prstGeom prst="cloudCallout">
            <a:avLst>
              <a:gd name="adj1" fmla="val -47600"/>
              <a:gd name="adj2" fmla="val 42113"/>
            </a:avLst>
          </a:prstGeom>
          <a:solidFill>
            <a:schemeClr val="accent2">
              <a:lumMod val="60000"/>
              <a:lumOff val="40000"/>
            </a:schemeClr>
          </a:solidFill>
          <a:ln>
            <a:noFill/>
          </a:ln>
          <a:effectLst>
            <a:outerShdw blurRad="40000" dist="20000" dir="5400000" rotWithShape="0">
              <a:srgbClr val="000000">
                <a:alpha val="38000"/>
              </a:srgbClr>
            </a:outerShdw>
            <a:softEdge rad="127000"/>
          </a:effectLst>
        </p:spPr>
        <p:style>
          <a:lnRef idx="1">
            <a:schemeClr val="accent5"/>
          </a:lnRef>
          <a:fillRef idx="2">
            <a:schemeClr val="accent5"/>
          </a:fillRef>
          <a:effectRef idx="1">
            <a:schemeClr val="accent5"/>
          </a:effectRef>
          <a:fontRef idx="minor">
            <a:schemeClr val="dk1"/>
          </a:fontRef>
        </p:style>
        <p:txBody>
          <a:bodyPr spcFirstLastPara="0" vert="horz" wrap="square" lIns="41910" tIns="27940" rIns="41910" bIns="27940" numCol="1" spcCol="1270" anchor="ctr" anchorCtr="0">
            <a:noAutofit/>
          </a:bodyPr>
          <a:lstStyle/>
          <a:p>
            <a:pPr algn="ctr" defTabSz="977900">
              <a:lnSpc>
                <a:spcPct val="90000"/>
              </a:lnSpc>
              <a:spcAft>
                <a:spcPct val="35000"/>
              </a:spcAft>
            </a:pPr>
            <a:r>
              <a:rPr lang="en-US" sz="2000">
                <a:solidFill>
                  <a:schemeClr val="tx1"/>
                </a:solidFill>
              </a:rPr>
              <a:t>I know that my co-worker has taken another job during evenings for a firm that, competes with our company. She always did good work, but lately I’ve noticed that she leaves early to get to her other job. </a:t>
            </a:r>
            <a:r>
              <a:rPr lang="en-US" sz="2000" b="1" i="1">
                <a:solidFill>
                  <a:schemeClr val="tx1"/>
                </a:solidFill>
              </a:rPr>
              <a:t>Is this Ok? </a:t>
            </a:r>
            <a:endParaRPr lang="en-US" sz="2000" b="1">
              <a:solidFill>
                <a:schemeClr val="tx1"/>
              </a:solidFill>
            </a:endParaRPr>
          </a:p>
        </p:txBody>
      </p:sp>
    </p:spTree>
    <p:extLst>
      <p:ext uri="{BB962C8B-B14F-4D97-AF65-F5344CB8AC3E}">
        <p14:creationId xmlns:p14="http://schemas.microsoft.com/office/powerpoint/2010/main" val="328338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xEl>
                                              <p:pRg st="0" end="0"/>
                                            </p:txEl>
                                          </p:spTgt>
                                        </p:tgtEl>
                                      </p:cBhvr>
                                    </p:animEffect>
                                    <p:animScale>
                                      <p:cBhvr>
                                        <p:cTn id="7" dur="250" autoRev="1" fill="hold"/>
                                        <p:tgtEl>
                                          <p:spTgt spid="5">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5906" y="412751"/>
            <a:ext cx="11376025" cy="855662"/>
          </a:xfrm>
        </p:spPr>
        <p:txBody>
          <a:bodyPr/>
          <a:lstStyle/>
          <a:p>
            <a:r>
              <a:rPr lang="en-US" sz="2600"/>
              <a:t>Do I have to disclose? Raise your hand to answer</a:t>
            </a:r>
          </a:p>
        </p:txBody>
      </p:sp>
      <p:pic>
        <p:nvPicPr>
          <p:cNvPr id="4" name="Picture 2" descr="D:\Users\ramarao\Documents\My Work\GSL Testing\BA\Templates and Elements\sb10065718k-001_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939" y="904556"/>
            <a:ext cx="11651961" cy="5744860"/>
          </a:xfrm>
          <a:prstGeom prst="rect">
            <a:avLst/>
          </a:prstGeom>
          <a:noFill/>
          <a:effectLst>
            <a:softEdge rad="635000"/>
          </a:effectLst>
        </p:spPr>
      </p:pic>
      <p:sp>
        <p:nvSpPr>
          <p:cNvPr id="5" name="Freeform 4"/>
          <p:cNvSpPr/>
          <p:nvPr/>
        </p:nvSpPr>
        <p:spPr>
          <a:xfrm>
            <a:off x="2308860" y="1268413"/>
            <a:ext cx="6932122" cy="1678525"/>
          </a:xfrm>
          <a:custGeom>
            <a:avLst/>
            <a:gdLst>
              <a:gd name="connsiteX0" fmla="*/ 0 w 5743399"/>
              <a:gd name="connsiteY0" fmla="*/ 127366 h 1273656"/>
              <a:gd name="connsiteX1" fmla="*/ 127366 w 5743399"/>
              <a:gd name="connsiteY1" fmla="*/ 0 h 1273656"/>
              <a:gd name="connsiteX2" fmla="*/ 5616033 w 5743399"/>
              <a:gd name="connsiteY2" fmla="*/ 0 h 1273656"/>
              <a:gd name="connsiteX3" fmla="*/ 5743399 w 5743399"/>
              <a:gd name="connsiteY3" fmla="*/ 127366 h 1273656"/>
              <a:gd name="connsiteX4" fmla="*/ 5743399 w 5743399"/>
              <a:gd name="connsiteY4" fmla="*/ 1146290 h 1273656"/>
              <a:gd name="connsiteX5" fmla="*/ 5616033 w 5743399"/>
              <a:gd name="connsiteY5" fmla="*/ 1273656 h 1273656"/>
              <a:gd name="connsiteX6" fmla="*/ 127366 w 5743399"/>
              <a:gd name="connsiteY6" fmla="*/ 1273656 h 1273656"/>
              <a:gd name="connsiteX7" fmla="*/ 0 w 5743399"/>
              <a:gd name="connsiteY7" fmla="*/ 1146290 h 1273656"/>
              <a:gd name="connsiteX8" fmla="*/ 0 w 5743399"/>
              <a:gd name="connsiteY8" fmla="*/ 127366 h 127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3399" h="1273656">
                <a:moveTo>
                  <a:pt x="0" y="127366"/>
                </a:moveTo>
                <a:cubicBezTo>
                  <a:pt x="0" y="57024"/>
                  <a:pt x="57024" y="0"/>
                  <a:pt x="127366" y="0"/>
                </a:cubicBezTo>
                <a:lnTo>
                  <a:pt x="5616033" y="0"/>
                </a:lnTo>
                <a:cubicBezTo>
                  <a:pt x="5686375" y="0"/>
                  <a:pt x="5743399" y="57024"/>
                  <a:pt x="5743399" y="127366"/>
                </a:cubicBezTo>
                <a:lnTo>
                  <a:pt x="5743399" y="1146290"/>
                </a:lnTo>
                <a:cubicBezTo>
                  <a:pt x="5743399" y="1216632"/>
                  <a:pt x="5686375" y="1273656"/>
                  <a:pt x="5616033" y="1273656"/>
                </a:cubicBezTo>
                <a:lnTo>
                  <a:pt x="127366" y="1273656"/>
                </a:lnTo>
                <a:cubicBezTo>
                  <a:pt x="57024" y="1273656"/>
                  <a:pt x="0" y="1216632"/>
                  <a:pt x="0" y="1146290"/>
                </a:cubicBezTo>
                <a:lnTo>
                  <a:pt x="0" y="127366"/>
                </a:lnTo>
                <a:close/>
              </a:path>
            </a:pathLst>
          </a:custGeom>
          <a:effectLst>
            <a:softEdge rad="127000"/>
          </a:effectLst>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1594" tIns="60164" rIns="71594" bIns="60164" numCol="1" spcCol="1270" anchor="ctr" anchorCtr="0">
            <a:noAutofit/>
          </a:bodyPr>
          <a:lstStyle/>
          <a:p>
            <a:pPr algn="ctr" defTabSz="800100">
              <a:lnSpc>
                <a:spcPct val="90000"/>
              </a:lnSpc>
              <a:spcAft>
                <a:spcPct val="35000"/>
              </a:spcAft>
            </a:pPr>
            <a:r>
              <a:rPr lang="en-US" sz="1800"/>
              <a:t>My friend wants to work at our company and has applied for a job here. I’m on the interview panel. I know he’d do a good job and I want to help him out, but </a:t>
            </a:r>
            <a:r>
              <a:rPr lang="en-US" sz="1800" b="1"/>
              <a:t>do I </a:t>
            </a:r>
            <a:r>
              <a:rPr lang="en-US" sz="1800" b="1" i="1"/>
              <a:t>have</a:t>
            </a:r>
            <a:r>
              <a:rPr lang="en-US" sz="1800" b="1"/>
              <a:t> to disclose that I know him?</a:t>
            </a:r>
          </a:p>
        </p:txBody>
      </p:sp>
    </p:spTree>
    <p:extLst>
      <p:ext uri="{BB962C8B-B14F-4D97-AF65-F5344CB8AC3E}">
        <p14:creationId xmlns:p14="http://schemas.microsoft.com/office/powerpoint/2010/main" val="163496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2"/>
          <p:cNvSpPr>
            <a:spLocks noGrp="1"/>
          </p:cNvSpPr>
          <p:nvPr>
            <p:ph type="title" idx="4294967295"/>
          </p:nvPr>
        </p:nvSpPr>
        <p:spPr>
          <a:xfrm>
            <a:off x="411480" y="381251"/>
            <a:ext cx="12192000" cy="781050"/>
          </a:xfrm>
        </p:spPr>
        <p:txBody>
          <a:bodyPr/>
          <a:lstStyle/>
          <a:p>
            <a:r>
              <a:rPr lang="en-US" sz="2600"/>
              <a:t>Scenario 1: What would you tell </a:t>
            </a:r>
            <a:r>
              <a:rPr lang="en-US" sz="2600" err="1"/>
              <a:t>Evania</a:t>
            </a:r>
            <a:r>
              <a:rPr lang="en-US" sz="2600"/>
              <a:t>?</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25696" y="1090007"/>
            <a:ext cx="7513945" cy="4891247"/>
          </a:xfrm>
          <a:prstGeom prst="rect">
            <a:avLst/>
          </a:prstGeom>
          <a:effectLst>
            <a:softEdge rad="635000"/>
          </a:effectLst>
        </p:spPr>
      </p:pic>
      <p:sp>
        <p:nvSpPr>
          <p:cNvPr id="2" name="Rectangle 1"/>
          <p:cNvSpPr/>
          <p:nvPr/>
        </p:nvSpPr>
        <p:spPr bwMode="auto">
          <a:xfrm>
            <a:off x="1897251" y="1234594"/>
            <a:ext cx="5171062" cy="4801314"/>
          </a:xfrm>
          <a:prstGeom prst="rect">
            <a:avLst/>
          </a:prstGeom>
          <a:solidFill>
            <a:schemeClr val="bg1">
              <a:lumMod val="85000"/>
              <a:alpha val="61000"/>
            </a:schemeClr>
          </a:solidFill>
          <a:ln w="6350" cap="flat" cmpd="sng" algn="ctr">
            <a:noFill/>
            <a:prstDash val="solid"/>
            <a:round/>
            <a:headEnd type="none" w="med" len="med"/>
            <a:tailEnd type="none" w="med" len="med"/>
          </a:ln>
          <a:effectLst>
            <a:softEdge rad="317500"/>
          </a:effectLst>
        </p:spPr>
        <p:txBody>
          <a:bodyPr vert="horz" wrap="none" lIns="91440" tIns="45720" rIns="91440" bIns="45720" numCol="1" rtlCol="0" anchor="ctr" anchorCtr="0" compatLnSpc="1">
            <a:prstTxWarp prst="textNoShape">
              <a:avLst/>
            </a:prstTxWarp>
          </a:bodyPr>
          <a:lstStyle/>
          <a:p>
            <a:pPr algn="ctr" defTabSz="914400">
              <a:lnSpc>
                <a:spcPct val="85000"/>
              </a:lnSpc>
            </a:pPr>
            <a:endParaRPr lang="en-US" sz="1600" b="1">
              <a:solidFill>
                <a:schemeClr val="bg2">
                  <a:lumMod val="50000"/>
                </a:schemeClr>
              </a:solidFill>
              <a:latin typeface="+mn-lt"/>
              <a:cs typeface="Arial" charset="0"/>
            </a:endParaRPr>
          </a:p>
        </p:txBody>
      </p:sp>
      <p:sp>
        <p:nvSpPr>
          <p:cNvPr id="62468" name="Rectangle 7"/>
          <p:cNvSpPr>
            <a:spLocks noChangeArrowheads="1"/>
          </p:cNvSpPr>
          <p:nvPr/>
        </p:nvSpPr>
        <p:spPr bwMode="auto">
          <a:xfrm>
            <a:off x="891540" y="1234594"/>
            <a:ext cx="584758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err="1">
                <a:latin typeface="+mn-lt"/>
              </a:rPr>
              <a:t>Evania</a:t>
            </a:r>
            <a:r>
              <a:rPr lang="en-US" sz="1800">
                <a:latin typeface="+mn-lt"/>
              </a:rPr>
              <a:t> is a young, diligent, promising employee, valued by the client and respected by the team. </a:t>
            </a:r>
          </a:p>
          <a:p>
            <a:endParaRPr lang="en-US" sz="1800">
              <a:latin typeface="+mn-lt"/>
            </a:endParaRPr>
          </a:p>
          <a:p>
            <a:r>
              <a:rPr lang="en-US" sz="1800">
                <a:latin typeface="+mn-lt"/>
              </a:rPr>
              <a:t>She was keen to complete a critical delivery, so she forwarded work to her personal email ID and ensured it was done. </a:t>
            </a:r>
          </a:p>
          <a:p>
            <a:endParaRPr lang="en-US" sz="1800">
              <a:latin typeface="+mn-lt"/>
            </a:endParaRPr>
          </a:p>
          <a:p>
            <a:r>
              <a:rPr lang="en-US" sz="1800">
                <a:latin typeface="+mn-lt"/>
              </a:rPr>
              <a:t>The client has reported the incident, blocked her access to the client network and assets and asked for immediate action to be taken by Capgemini. </a:t>
            </a:r>
          </a:p>
          <a:p>
            <a:endParaRPr lang="en-US" sz="1800">
              <a:latin typeface="+mn-lt"/>
            </a:endParaRPr>
          </a:p>
          <a:p>
            <a:r>
              <a:rPr lang="en-US" sz="1800">
                <a:latin typeface="+mn-lt"/>
              </a:rPr>
              <a:t>You are </a:t>
            </a:r>
            <a:r>
              <a:rPr lang="en-US" sz="1800" err="1">
                <a:latin typeface="+mn-lt"/>
              </a:rPr>
              <a:t>Evania’s</a:t>
            </a:r>
            <a:r>
              <a:rPr lang="en-US" sz="1800">
                <a:latin typeface="+mn-lt"/>
              </a:rPr>
              <a:t> best friend at work, you genuinely feel for her and are extremely worried. She comes to you in anguish. </a:t>
            </a:r>
            <a:r>
              <a:rPr lang="en-US" sz="1800" b="1" i="1">
                <a:latin typeface="+mn-lt"/>
              </a:rPr>
              <a:t>What will you tell her?</a:t>
            </a:r>
          </a:p>
        </p:txBody>
      </p:sp>
      <p:grpSp>
        <p:nvGrpSpPr>
          <p:cNvPr id="62467" name="Group 29"/>
          <p:cNvGrpSpPr>
            <a:grpSpLocks/>
          </p:cNvGrpSpPr>
          <p:nvPr/>
        </p:nvGrpSpPr>
        <p:grpSpPr bwMode="auto">
          <a:xfrm>
            <a:off x="526473" y="1136073"/>
            <a:ext cx="7748145" cy="4875160"/>
            <a:chOff x="3259929" y="1274725"/>
            <a:chExt cx="4668866" cy="2861192"/>
          </a:xfrm>
        </p:grpSpPr>
        <p:cxnSp>
          <p:nvCxnSpPr>
            <p:cNvPr id="5" name="Straight Connector 4"/>
            <p:cNvCxnSpPr/>
            <p:nvPr/>
          </p:nvCxnSpPr>
          <p:spPr bwMode="auto">
            <a:xfrm>
              <a:off x="3260206" y="1247689"/>
              <a:ext cx="2078532" cy="0"/>
            </a:xfrm>
            <a:prstGeom prst="line">
              <a:avLst/>
            </a:prstGeom>
            <a:grpFill/>
            <a:ln w="19050" cap="rnd">
              <a:solidFill>
                <a:schemeClr val="accent4">
                  <a:lumMod val="60000"/>
                  <a:lumOff val="40000"/>
                </a:schemeClr>
              </a:solidFill>
              <a:prstDash val="solid"/>
              <a:round/>
              <a:headEnd/>
              <a:tailEnd type="oval"/>
            </a:ln>
          </p:spPr>
        </p:cxnSp>
        <p:sp>
          <p:nvSpPr>
            <p:cNvPr id="6" name="Freeform 5"/>
            <p:cNvSpPr/>
            <p:nvPr/>
          </p:nvSpPr>
          <p:spPr bwMode="auto">
            <a:xfrm>
              <a:off x="3260206" y="1669436"/>
              <a:ext cx="4668589" cy="2466481"/>
            </a:xfrm>
            <a:custGeom>
              <a:avLst/>
              <a:gdLst>
                <a:gd name="connsiteX0" fmla="*/ 0 w 4176713"/>
                <a:gd name="connsiteY0" fmla="*/ 135792 h 1786270"/>
                <a:gd name="connsiteX1" fmla="*/ 39773 w 4176713"/>
                <a:gd name="connsiteY1" fmla="*/ 39773 h 1786270"/>
                <a:gd name="connsiteX2" fmla="*/ 135793 w 4176713"/>
                <a:gd name="connsiteY2" fmla="*/ 1 h 1786270"/>
                <a:gd name="connsiteX3" fmla="*/ 4040921 w 4176713"/>
                <a:gd name="connsiteY3" fmla="*/ 0 h 1786270"/>
                <a:gd name="connsiteX4" fmla="*/ 4136940 w 4176713"/>
                <a:gd name="connsiteY4" fmla="*/ 39773 h 1786270"/>
                <a:gd name="connsiteX5" fmla="*/ 4176712 w 4176713"/>
                <a:gd name="connsiteY5" fmla="*/ 135793 h 1786270"/>
                <a:gd name="connsiteX6" fmla="*/ 4176713 w 4176713"/>
                <a:gd name="connsiteY6" fmla="*/ 1650478 h 1786270"/>
                <a:gd name="connsiteX7" fmla="*/ 4136940 w 4176713"/>
                <a:gd name="connsiteY7" fmla="*/ 1746497 h 1786270"/>
                <a:gd name="connsiteX8" fmla="*/ 4040921 w 4176713"/>
                <a:gd name="connsiteY8" fmla="*/ 1786270 h 1786270"/>
                <a:gd name="connsiteX9" fmla="*/ 135792 w 4176713"/>
                <a:gd name="connsiteY9" fmla="*/ 1786270 h 1786270"/>
                <a:gd name="connsiteX10" fmla="*/ 39773 w 4176713"/>
                <a:gd name="connsiteY10" fmla="*/ 1746497 h 1786270"/>
                <a:gd name="connsiteX11" fmla="*/ 1 w 4176713"/>
                <a:gd name="connsiteY11" fmla="*/ 1650477 h 1786270"/>
                <a:gd name="connsiteX12" fmla="*/ 0 w 4176713"/>
                <a:gd name="connsiteY12" fmla="*/ 135792 h 1786270"/>
                <a:gd name="connsiteX0" fmla="*/ 135793 w 4176713"/>
                <a:gd name="connsiteY0" fmla="*/ 1 h 1786270"/>
                <a:gd name="connsiteX1" fmla="*/ 4040921 w 4176713"/>
                <a:gd name="connsiteY1" fmla="*/ 0 h 1786270"/>
                <a:gd name="connsiteX2" fmla="*/ 4136940 w 4176713"/>
                <a:gd name="connsiteY2" fmla="*/ 39773 h 1786270"/>
                <a:gd name="connsiteX3" fmla="*/ 4176712 w 4176713"/>
                <a:gd name="connsiteY3" fmla="*/ 135793 h 1786270"/>
                <a:gd name="connsiteX4" fmla="*/ 4176713 w 4176713"/>
                <a:gd name="connsiteY4" fmla="*/ 1650478 h 1786270"/>
                <a:gd name="connsiteX5" fmla="*/ 4136940 w 4176713"/>
                <a:gd name="connsiteY5" fmla="*/ 1746497 h 1786270"/>
                <a:gd name="connsiteX6" fmla="*/ 4040921 w 4176713"/>
                <a:gd name="connsiteY6" fmla="*/ 1786270 h 1786270"/>
                <a:gd name="connsiteX7" fmla="*/ 135792 w 4176713"/>
                <a:gd name="connsiteY7" fmla="*/ 1786270 h 1786270"/>
                <a:gd name="connsiteX8" fmla="*/ 39773 w 4176713"/>
                <a:gd name="connsiteY8" fmla="*/ 1746497 h 1786270"/>
                <a:gd name="connsiteX9" fmla="*/ 1 w 4176713"/>
                <a:gd name="connsiteY9" fmla="*/ 1650477 h 1786270"/>
                <a:gd name="connsiteX10" fmla="*/ 0 w 4176713"/>
                <a:gd name="connsiteY10" fmla="*/ 135792 h 1786270"/>
                <a:gd name="connsiteX11" fmla="*/ 39773 w 4176713"/>
                <a:gd name="connsiteY11" fmla="*/ 39773 h 1786270"/>
                <a:gd name="connsiteX12" fmla="*/ 227233 w 4176713"/>
                <a:gd name="connsiteY12" fmla="*/ 91441 h 1786270"/>
                <a:gd name="connsiteX0" fmla="*/ 135793 w 4176713"/>
                <a:gd name="connsiteY0" fmla="*/ 1 h 1786270"/>
                <a:gd name="connsiteX1" fmla="*/ 4040921 w 4176713"/>
                <a:gd name="connsiteY1" fmla="*/ 0 h 1786270"/>
                <a:gd name="connsiteX2" fmla="*/ 4136940 w 4176713"/>
                <a:gd name="connsiteY2" fmla="*/ 39773 h 1786270"/>
                <a:gd name="connsiteX3" fmla="*/ 4176712 w 4176713"/>
                <a:gd name="connsiteY3" fmla="*/ 135793 h 1786270"/>
                <a:gd name="connsiteX4" fmla="*/ 4176713 w 4176713"/>
                <a:gd name="connsiteY4" fmla="*/ 1650478 h 1786270"/>
                <a:gd name="connsiteX5" fmla="*/ 4136940 w 4176713"/>
                <a:gd name="connsiteY5" fmla="*/ 1746497 h 1786270"/>
                <a:gd name="connsiteX6" fmla="*/ 4040921 w 4176713"/>
                <a:gd name="connsiteY6" fmla="*/ 1786270 h 1786270"/>
                <a:gd name="connsiteX7" fmla="*/ 135792 w 4176713"/>
                <a:gd name="connsiteY7" fmla="*/ 1786270 h 1786270"/>
                <a:gd name="connsiteX8" fmla="*/ 39773 w 4176713"/>
                <a:gd name="connsiteY8" fmla="*/ 1746497 h 1786270"/>
                <a:gd name="connsiteX9" fmla="*/ 1 w 4176713"/>
                <a:gd name="connsiteY9" fmla="*/ 1650477 h 1786270"/>
                <a:gd name="connsiteX10" fmla="*/ 0 w 4176713"/>
                <a:gd name="connsiteY10" fmla="*/ 135792 h 1786270"/>
                <a:gd name="connsiteX11" fmla="*/ 39773 w 4176713"/>
                <a:gd name="connsiteY11" fmla="*/ 39773 h 1786270"/>
                <a:gd name="connsiteX0" fmla="*/ 135793 w 4176713"/>
                <a:gd name="connsiteY0" fmla="*/ 1 h 1786270"/>
                <a:gd name="connsiteX1" fmla="*/ 4040921 w 4176713"/>
                <a:gd name="connsiteY1" fmla="*/ 0 h 1786270"/>
                <a:gd name="connsiteX2" fmla="*/ 4136940 w 4176713"/>
                <a:gd name="connsiteY2" fmla="*/ 39773 h 1786270"/>
                <a:gd name="connsiteX3" fmla="*/ 4176712 w 4176713"/>
                <a:gd name="connsiteY3" fmla="*/ 135793 h 1786270"/>
                <a:gd name="connsiteX4" fmla="*/ 4176713 w 4176713"/>
                <a:gd name="connsiteY4" fmla="*/ 1650478 h 1786270"/>
                <a:gd name="connsiteX5" fmla="*/ 4136940 w 4176713"/>
                <a:gd name="connsiteY5" fmla="*/ 1746497 h 1786270"/>
                <a:gd name="connsiteX6" fmla="*/ 4040921 w 4176713"/>
                <a:gd name="connsiteY6" fmla="*/ 1786270 h 1786270"/>
                <a:gd name="connsiteX7" fmla="*/ 135792 w 4176713"/>
                <a:gd name="connsiteY7" fmla="*/ 1786270 h 1786270"/>
                <a:gd name="connsiteX8" fmla="*/ 39773 w 4176713"/>
                <a:gd name="connsiteY8" fmla="*/ 1746497 h 1786270"/>
                <a:gd name="connsiteX9" fmla="*/ 1 w 4176713"/>
                <a:gd name="connsiteY9" fmla="*/ 1650477 h 1786270"/>
                <a:gd name="connsiteX10" fmla="*/ 0 w 4176713"/>
                <a:gd name="connsiteY10" fmla="*/ 135792 h 1786270"/>
                <a:gd name="connsiteX0" fmla="*/ 4040921 w 4176713"/>
                <a:gd name="connsiteY0" fmla="*/ 0 h 1786270"/>
                <a:gd name="connsiteX1" fmla="*/ 4136940 w 4176713"/>
                <a:gd name="connsiteY1" fmla="*/ 39773 h 1786270"/>
                <a:gd name="connsiteX2" fmla="*/ 4176712 w 4176713"/>
                <a:gd name="connsiteY2" fmla="*/ 135793 h 1786270"/>
                <a:gd name="connsiteX3" fmla="*/ 4176713 w 4176713"/>
                <a:gd name="connsiteY3" fmla="*/ 1650478 h 1786270"/>
                <a:gd name="connsiteX4" fmla="*/ 4136940 w 4176713"/>
                <a:gd name="connsiteY4" fmla="*/ 1746497 h 1786270"/>
                <a:gd name="connsiteX5" fmla="*/ 4040921 w 4176713"/>
                <a:gd name="connsiteY5" fmla="*/ 1786270 h 1786270"/>
                <a:gd name="connsiteX6" fmla="*/ 135792 w 4176713"/>
                <a:gd name="connsiteY6" fmla="*/ 1786270 h 1786270"/>
                <a:gd name="connsiteX7" fmla="*/ 39773 w 4176713"/>
                <a:gd name="connsiteY7" fmla="*/ 1746497 h 1786270"/>
                <a:gd name="connsiteX8" fmla="*/ 1 w 4176713"/>
                <a:gd name="connsiteY8" fmla="*/ 1650477 h 1786270"/>
                <a:gd name="connsiteX9" fmla="*/ 0 w 4176713"/>
                <a:gd name="connsiteY9" fmla="*/ 135792 h 1786270"/>
                <a:gd name="connsiteX0" fmla="*/ 4136940 w 4176713"/>
                <a:gd name="connsiteY0" fmla="*/ 0 h 1746497"/>
                <a:gd name="connsiteX1" fmla="*/ 4176712 w 4176713"/>
                <a:gd name="connsiteY1" fmla="*/ 96020 h 1746497"/>
                <a:gd name="connsiteX2" fmla="*/ 4176713 w 4176713"/>
                <a:gd name="connsiteY2" fmla="*/ 1610705 h 1746497"/>
                <a:gd name="connsiteX3" fmla="*/ 4136940 w 4176713"/>
                <a:gd name="connsiteY3" fmla="*/ 1706724 h 1746497"/>
                <a:gd name="connsiteX4" fmla="*/ 4040921 w 4176713"/>
                <a:gd name="connsiteY4" fmla="*/ 1746497 h 1746497"/>
                <a:gd name="connsiteX5" fmla="*/ 135792 w 4176713"/>
                <a:gd name="connsiteY5" fmla="*/ 1746497 h 1746497"/>
                <a:gd name="connsiteX6" fmla="*/ 39773 w 4176713"/>
                <a:gd name="connsiteY6" fmla="*/ 1706724 h 1746497"/>
                <a:gd name="connsiteX7" fmla="*/ 1 w 4176713"/>
                <a:gd name="connsiteY7" fmla="*/ 1610704 h 1746497"/>
                <a:gd name="connsiteX8" fmla="*/ 0 w 4176713"/>
                <a:gd name="connsiteY8" fmla="*/ 96019 h 1746497"/>
                <a:gd name="connsiteX0" fmla="*/ 4176712 w 4176713"/>
                <a:gd name="connsiteY0" fmla="*/ 1 h 1650478"/>
                <a:gd name="connsiteX1" fmla="*/ 4176713 w 4176713"/>
                <a:gd name="connsiteY1" fmla="*/ 1514686 h 1650478"/>
                <a:gd name="connsiteX2" fmla="*/ 4136940 w 4176713"/>
                <a:gd name="connsiteY2" fmla="*/ 1610705 h 1650478"/>
                <a:gd name="connsiteX3" fmla="*/ 4040921 w 4176713"/>
                <a:gd name="connsiteY3" fmla="*/ 1650478 h 1650478"/>
                <a:gd name="connsiteX4" fmla="*/ 135792 w 4176713"/>
                <a:gd name="connsiteY4" fmla="*/ 1650478 h 1650478"/>
                <a:gd name="connsiteX5" fmla="*/ 39773 w 4176713"/>
                <a:gd name="connsiteY5" fmla="*/ 1610705 h 1650478"/>
                <a:gd name="connsiteX6" fmla="*/ 1 w 4176713"/>
                <a:gd name="connsiteY6" fmla="*/ 1514685 h 1650478"/>
                <a:gd name="connsiteX7" fmla="*/ 0 w 4176713"/>
                <a:gd name="connsiteY7" fmla="*/ 0 h 1650478"/>
                <a:gd name="connsiteX0" fmla="*/ 4176713 w 4176713"/>
                <a:gd name="connsiteY0" fmla="*/ 1514686 h 1650478"/>
                <a:gd name="connsiteX1" fmla="*/ 4136940 w 4176713"/>
                <a:gd name="connsiteY1" fmla="*/ 1610705 h 1650478"/>
                <a:gd name="connsiteX2" fmla="*/ 4040921 w 4176713"/>
                <a:gd name="connsiteY2" fmla="*/ 1650478 h 1650478"/>
                <a:gd name="connsiteX3" fmla="*/ 135792 w 4176713"/>
                <a:gd name="connsiteY3" fmla="*/ 1650478 h 1650478"/>
                <a:gd name="connsiteX4" fmla="*/ 39773 w 4176713"/>
                <a:gd name="connsiteY4" fmla="*/ 1610705 h 1650478"/>
                <a:gd name="connsiteX5" fmla="*/ 1 w 4176713"/>
                <a:gd name="connsiteY5" fmla="*/ 1514685 h 1650478"/>
                <a:gd name="connsiteX6" fmla="*/ 0 w 4176713"/>
                <a:gd name="connsiteY6" fmla="*/ 0 h 1650478"/>
                <a:gd name="connsiteX0" fmla="*/ 4136940 w 4136940"/>
                <a:gd name="connsiteY0" fmla="*/ 1610705 h 1650478"/>
                <a:gd name="connsiteX1" fmla="*/ 4040921 w 4136940"/>
                <a:gd name="connsiteY1" fmla="*/ 1650478 h 1650478"/>
                <a:gd name="connsiteX2" fmla="*/ 135792 w 4136940"/>
                <a:gd name="connsiteY2" fmla="*/ 1650478 h 1650478"/>
                <a:gd name="connsiteX3" fmla="*/ 39773 w 4136940"/>
                <a:gd name="connsiteY3" fmla="*/ 1610705 h 1650478"/>
                <a:gd name="connsiteX4" fmla="*/ 1 w 4136940"/>
                <a:gd name="connsiteY4" fmla="*/ 1514685 h 1650478"/>
                <a:gd name="connsiteX5" fmla="*/ 0 w 4136940"/>
                <a:gd name="connsiteY5" fmla="*/ 0 h 1650478"/>
                <a:gd name="connsiteX0" fmla="*/ 4040921 w 4040921"/>
                <a:gd name="connsiteY0" fmla="*/ 1650478 h 1650478"/>
                <a:gd name="connsiteX1" fmla="*/ 135792 w 4040921"/>
                <a:gd name="connsiteY1" fmla="*/ 1650478 h 1650478"/>
                <a:gd name="connsiteX2" fmla="*/ 39773 w 4040921"/>
                <a:gd name="connsiteY2" fmla="*/ 1610705 h 1650478"/>
                <a:gd name="connsiteX3" fmla="*/ 1 w 4040921"/>
                <a:gd name="connsiteY3" fmla="*/ 1514685 h 1650478"/>
                <a:gd name="connsiteX4" fmla="*/ 0 w 4040921"/>
                <a:gd name="connsiteY4" fmla="*/ 0 h 1650478"/>
                <a:gd name="connsiteX0" fmla="*/ 3139705 w 3139705"/>
                <a:gd name="connsiteY0" fmla="*/ 1650478 h 1650478"/>
                <a:gd name="connsiteX1" fmla="*/ 135792 w 3139705"/>
                <a:gd name="connsiteY1" fmla="*/ 1650478 h 1650478"/>
                <a:gd name="connsiteX2" fmla="*/ 39773 w 3139705"/>
                <a:gd name="connsiteY2" fmla="*/ 1610705 h 1650478"/>
                <a:gd name="connsiteX3" fmla="*/ 1 w 3139705"/>
                <a:gd name="connsiteY3" fmla="*/ 1514685 h 1650478"/>
                <a:gd name="connsiteX4" fmla="*/ 0 w 3139705"/>
                <a:gd name="connsiteY4" fmla="*/ 0 h 1650478"/>
                <a:gd name="connsiteX0" fmla="*/ 3710475 w 3710475"/>
                <a:gd name="connsiteY0" fmla="*/ 1650478 h 1650478"/>
                <a:gd name="connsiteX1" fmla="*/ 135792 w 3710475"/>
                <a:gd name="connsiteY1" fmla="*/ 1650478 h 1650478"/>
                <a:gd name="connsiteX2" fmla="*/ 39773 w 3710475"/>
                <a:gd name="connsiteY2" fmla="*/ 1610705 h 1650478"/>
                <a:gd name="connsiteX3" fmla="*/ 1 w 3710475"/>
                <a:gd name="connsiteY3" fmla="*/ 1514685 h 1650478"/>
                <a:gd name="connsiteX4" fmla="*/ 0 w 3710475"/>
                <a:gd name="connsiteY4" fmla="*/ 0 h 1650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75" h="1650478">
                  <a:moveTo>
                    <a:pt x="3710475" y="1650478"/>
                  </a:moveTo>
                  <a:lnTo>
                    <a:pt x="135792" y="1650478"/>
                  </a:lnTo>
                  <a:cubicBezTo>
                    <a:pt x="99778" y="1650478"/>
                    <a:pt x="65238" y="1636171"/>
                    <a:pt x="39773" y="1610705"/>
                  </a:cubicBezTo>
                  <a:cubicBezTo>
                    <a:pt x="14307" y="1585239"/>
                    <a:pt x="0" y="1550700"/>
                    <a:pt x="1" y="1514685"/>
                  </a:cubicBezTo>
                  <a:cubicBezTo>
                    <a:pt x="1" y="1009790"/>
                    <a:pt x="0" y="504895"/>
                    <a:pt x="0" y="0"/>
                  </a:cubicBezTo>
                </a:path>
              </a:pathLst>
            </a:custGeom>
            <a:grpFill/>
            <a:ln w="19050" cap="rnd">
              <a:solidFill>
                <a:schemeClr val="accent4">
                  <a:lumMod val="60000"/>
                  <a:lumOff val="40000"/>
                </a:schemeClr>
              </a:solidFill>
              <a:prstDash val="solid"/>
              <a:round/>
              <a:headEnd type="oval"/>
              <a:tailEnd/>
            </a:ln>
          </p:spPr>
          <p:txBody>
            <a:bodyPr wrap="none" anchor="ctr"/>
            <a:lstStyle/>
            <a:p>
              <a:pPr algn="ctr" defTabSz="914400">
                <a:defRPr/>
              </a:pPr>
              <a:endParaRPr lang="en-US" sz="1600" b="1">
                <a:latin typeface="+mn-lt"/>
                <a:cs typeface="Arial" charset="0"/>
              </a:endParaRPr>
            </a:p>
          </p:txBody>
        </p:sp>
        <p:cxnSp>
          <p:nvCxnSpPr>
            <p:cNvPr id="7" name="Straight Connector 6"/>
            <p:cNvCxnSpPr/>
            <p:nvPr/>
          </p:nvCxnSpPr>
          <p:spPr bwMode="auto">
            <a:xfrm>
              <a:off x="3257650" y="1274762"/>
              <a:ext cx="0" cy="389731"/>
            </a:xfrm>
            <a:prstGeom prst="line">
              <a:avLst/>
            </a:prstGeom>
            <a:grpFill/>
            <a:ln w="19050" cap="rnd">
              <a:solidFill>
                <a:schemeClr val="accent4">
                  <a:lumMod val="60000"/>
                  <a:lumOff val="40000"/>
                </a:schemeClr>
              </a:solidFill>
              <a:prstDash val="solid"/>
              <a:round/>
              <a:headEnd/>
              <a:tailEnd/>
            </a:ln>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1" name="think-cell Slide" r:id="rId5" imgW="270" imgH="270" progId="TCLayout.ActiveDocument.1">
                  <p:embed/>
                </p:oleObj>
              </mc:Choice>
              <mc:Fallback>
                <p:oleObj name="think-cell Slide" r:id="rId5" imgW="270" imgH="270" progId="TCLayout.ActiveDocument.1">
                  <p:embed/>
                  <p:pic>
                    <p:nvPicPr>
                      <p:cNvPr id="17" name="Object 16"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35" name="Graphic 91">
            <a:extLst>
              <a:ext uri="{FF2B5EF4-FFF2-40B4-BE49-F238E27FC236}">
                <a16:creationId xmlns:a16="http://schemas.microsoft.com/office/drawing/2014/main" id="{53DE3211-CE1A-46FE-B787-73051061B3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 y="1239004"/>
            <a:ext cx="5038720" cy="5618995"/>
          </a:xfrm>
          <a:prstGeom prst="rect">
            <a:avLst/>
          </a:prstGeom>
        </p:spPr>
      </p:pic>
      <p:pic>
        <p:nvPicPr>
          <p:cNvPr id="36" name="Picture 35">
            <a:extLst>
              <a:ext uri="{FF2B5EF4-FFF2-40B4-BE49-F238E27FC236}">
                <a16:creationId xmlns:a16="http://schemas.microsoft.com/office/drawing/2014/main" id="{E4C09C5F-A9C9-4FA2-8DC7-7CC58E6EBAA0}"/>
              </a:ext>
            </a:extLst>
          </p:cNvPr>
          <p:cNvPicPr>
            <a:picLocks noChangeAspect="1"/>
          </p:cNvPicPr>
          <p:nvPr/>
        </p:nvPicPr>
        <p:blipFill rotWithShape="1">
          <a:blip r:embed="rId9">
            <a:extLst>
              <a:ext uri="{28A0092B-C50C-407E-A947-70E740481C1C}">
                <a14:useLocalDpi xmlns:a14="http://schemas.microsoft.com/office/drawing/2010/main" val="0"/>
              </a:ext>
            </a:extLst>
          </a:blip>
          <a:srcRect t="8333" r="60419"/>
          <a:stretch/>
        </p:blipFill>
        <p:spPr>
          <a:xfrm>
            <a:off x="40902" y="600328"/>
            <a:ext cx="4824476" cy="6286500"/>
          </a:xfrm>
          <a:prstGeom prst="rect">
            <a:avLst/>
          </a:prstGeom>
        </p:spPr>
      </p:pic>
      <p:grpSp>
        <p:nvGrpSpPr>
          <p:cNvPr id="45" name="Group 44">
            <a:extLst>
              <a:ext uri="{FF2B5EF4-FFF2-40B4-BE49-F238E27FC236}">
                <a16:creationId xmlns:a16="http://schemas.microsoft.com/office/drawing/2014/main" id="{C9933AC9-307F-4B88-BA0D-765CC86837DA}"/>
              </a:ext>
            </a:extLst>
          </p:cNvPr>
          <p:cNvGrpSpPr/>
          <p:nvPr/>
        </p:nvGrpSpPr>
        <p:grpSpPr>
          <a:xfrm>
            <a:off x="3632901" y="1221972"/>
            <a:ext cx="1671099" cy="1578914"/>
            <a:chOff x="3953253" y="1103275"/>
            <a:chExt cx="1671099" cy="1578914"/>
          </a:xfrm>
        </p:grpSpPr>
        <p:sp>
          <p:nvSpPr>
            <p:cNvPr id="46" name="Oval 20">
              <a:extLst>
                <a:ext uri="{FF2B5EF4-FFF2-40B4-BE49-F238E27FC236}">
                  <a16:creationId xmlns:a16="http://schemas.microsoft.com/office/drawing/2014/main" id="{BCDC75C1-85F0-49B6-B7AD-21078F1D65C6}"/>
                </a:ext>
              </a:extLst>
            </p:cNvPr>
            <p:cNvSpPr/>
            <p:nvPr/>
          </p:nvSpPr>
          <p:spPr>
            <a:xfrm>
              <a:off x="3953253" y="1103275"/>
              <a:ext cx="1671099" cy="157891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47" name="CaixaDeTexto 3">
              <a:extLst>
                <a:ext uri="{FF2B5EF4-FFF2-40B4-BE49-F238E27FC236}">
                  <a16:creationId xmlns:a16="http://schemas.microsoft.com/office/drawing/2014/main" id="{11CC9B34-6C4F-4BB0-B9C7-9E81B78ABA22}"/>
                </a:ext>
              </a:extLst>
            </p:cNvPr>
            <p:cNvSpPr txBox="1"/>
            <p:nvPr/>
          </p:nvSpPr>
          <p:spPr>
            <a:xfrm>
              <a:off x="4145625" y="1689600"/>
              <a:ext cx="1286355"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Segoe UI" panose="020B0502040204020203" pitchFamily="34" charset="0"/>
                  <a:cs typeface="Arial" panose="020B0604020202020204" pitchFamily="34" charset="0"/>
                </a:rPr>
                <a:t>Should I say something?</a:t>
              </a:r>
              <a:endParaRPr kumimoji="0" lang="en-US" sz="1200" b="0" i="0" u="none" strike="noStrike" kern="1200" cap="none" spc="0" normalizeH="0" baseline="0" noProof="0">
                <a:ln>
                  <a:noFill/>
                </a:ln>
                <a:solidFill>
                  <a:srgbClr val="FFFFFF"/>
                </a:solidFill>
                <a:effectLst/>
                <a:uLnTx/>
                <a:uFillTx/>
                <a:latin typeface="Verdana"/>
                <a:ea typeface="+mn-ea"/>
                <a:cs typeface="+mn-cs"/>
              </a:endParaRPr>
            </a:p>
          </p:txBody>
        </p:sp>
      </p:grpSp>
      <p:sp>
        <p:nvSpPr>
          <p:cNvPr id="2" name="Title 1"/>
          <p:cNvSpPr>
            <a:spLocks noGrp="1"/>
          </p:cNvSpPr>
          <p:nvPr>
            <p:ph type="title"/>
          </p:nvPr>
        </p:nvSpPr>
        <p:spPr>
          <a:xfrm>
            <a:off x="227349" y="0"/>
            <a:ext cx="11125236" cy="1104900"/>
          </a:xfrm>
        </p:spPr>
        <p:txBody>
          <a:bodyPr/>
          <a:lstStyle/>
          <a:p>
            <a:pPr lvl="0"/>
            <a:br>
              <a:rPr lang="en-US" sz="2400"/>
            </a:br>
            <a:r>
              <a:rPr lang="en-US" sz="2400"/>
              <a:t>Scenario 2: What will you do?</a:t>
            </a:r>
            <a:endParaRPr lang="en-US"/>
          </a:p>
        </p:txBody>
      </p:sp>
      <p:sp>
        <p:nvSpPr>
          <p:cNvPr id="19"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solidFill>
                  <a:schemeClr val="bg1"/>
                </a:solidFill>
              </a:rPr>
              <a:t>Group Presentation | March 2018</a:t>
            </a:r>
          </a:p>
        </p:txBody>
      </p:sp>
      <p:sp>
        <p:nvSpPr>
          <p:cNvPr id="11" name="Rectangle 7">
            <a:extLst>
              <a:ext uri="{FF2B5EF4-FFF2-40B4-BE49-F238E27FC236}">
                <a16:creationId xmlns:a16="http://schemas.microsoft.com/office/drawing/2014/main" id="{67FEFDDA-C282-40A0-8C90-7DBBDE93C4D4}"/>
              </a:ext>
            </a:extLst>
          </p:cNvPr>
          <p:cNvSpPr>
            <a:spLocks noChangeArrowheads="1"/>
          </p:cNvSpPr>
          <p:nvPr/>
        </p:nvSpPr>
        <p:spPr bwMode="auto">
          <a:xfrm>
            <a:off x="5706926" y="1273860"/>
            <a:ext cx="5811306" cy="430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p>
            <a:r>
              <a:rPr lang="en-US">
                <a:latin typeface="+mn-lt"/>
                <a:cs typeface="Arial"/>
              </a:rPr>
              <a:t>You are eating lunch at the client’s cafeteria and overhear four male Capgemini employees commenting on the appearance of a few females at the client site.   They begin ranking the females in terms of their attractiveness. You notice a table nearby of female employees, who can also hear this conversation, and seem very uncomfortable.  What should you do?</a:t>
            </a:r>
          </a:p>
          <a:p>
            <a:endParaRPr lang="en-US">
              <a:latin typeface="+mn-lt"/>
            </a:endParaRPr>
          </a:p>
          <a:p>
            <a:pPr marL="457200" lvl="0" indent="-457200">
              <a:buFont typeface="+mj-lt"/>
              <a:buAutoNum type="arabicPeriod"/>
            </a:pPr>
            <a:r>
              <a:rPr lang="en-US" sz="1400">
                <a:latin typeface="Arial"/>
                <a:cs typeface="Arial"/>
              </a:rPr>
              <a:t>Nothing – they are on lunch break, so they can discuss whatever they choose.</a:t>
            </a:r>
          </a:p>
          <a:p>
            <a:pPr marL="457200" lvl="0" indent="-457200">
              <a:buFont typeface="+mj-lt"/>
              <a:buAutoNum type="arabicPeriod"/>
            </a:pPr>
            <a:r>
              <a:rPr lang="en-US" sz="1400">
                <a:latin typeface="Arial"/>
                <a:cs typeface="Arial"/>
              </a:rPr>
              <a:t>Move to another table where you can’t hear their discussion.</a:t>
            </a:r>
          </a:p>
          <a:p>
            <a:pPr marL="457200" lvl="0" indent="-457200">
              <a:buFont typeface="+mj-lt"/>
              <a:buAutoNum type="arabicPeriod"/>
            </a:pPr>
            <a:r>
              <a:rPr lang="en-US" sz="1400">
                <a:latin typeface="Arial"/>
                <a:cs typeface="Arial"/>
              </a:rPr>
              <a:t>Tell the male employees that their conversation is not appropriate in the workplace.</a:t>
            </a:r>
          </a:p>
          <a:p>
            <a:pPr marL="457200" lvl="0" indent="-457200">
              <a:buFont typeface="+mj-lt"/>
              <a:buAutoNum type="arabicPeriod"/>
            </a:pPr>
            <a:r>
              <a:rPr lang="en-US" sz="1400"/>
              <a:t>Inform your manager and HR.</a:t>
            </a:r>
          </a:p>
        </p:txBody>
      </p:sp>
    </p:spTree>
    <p:extLst>
      <p:ext uri="{BB962C8B-B14F-4D97-AF65-F5344CB8AC3E}">
        <p14:creationId xmlns:p14="http://schemas.microsoft.com/office/powerpoint/2010/main" val="86312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0-#ppt_w/2"/>
                                          </p:val>
                                        </p:tav>
                                        <p:tav tm="100000">
                                          <p:val>
                                            <p:strVal val="#ppt_x"/>
                                          </p:val>
                                        </p:tav>
                                      </p:tavLst>
                                    </p:anim>
                                    <p:anim calcmode="lin" valueType="num">
                                      <p:cBhvr additive="base">
                                        <p:cTn id="8" dur="75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750" fill="hold"/>
                                        <p:tgtEl>
                                          <p:spTgt spid="35"/>
                                        </p:tgtEl>
                                        <p:attrNameLst>
                                          <p:attrName>ppt_x</p:attrName>
                                        </p:attrNameLst>
                                      </p:cBhvr>
                                      <p:tavLst>
                                        <p:tav tm="0">
                                          <p:val>
                                            <p:strVal val="0-#ppt_w/2"/>
                                          </p:val>
                                        </p:tav>
                                        <p:tav tm="100000">
                                          <p:val>
                                            <p:strVal val="#ppt_x"/>
                                          </p:val>
                                        </p:tav>
                                      </p:tavLst>
                                    </p:anim>
                                    <p:anim calcmode="lin" valueType="num">
                                      <p:cBhvr additive="base">
                                        <p:cTn id="12" dur="750" fill="hold"/>
                                        <p:tgtEl>
                                          <p:spTgt spid="35"/>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750"/>
                                  </p:stCondLst>
                                  <p:childTnLst>
                                    <p:set>
                                      <p:cBhvr>
                                        <p:cTn id="14" dur="1" fill="hold">
                                          <p:stCondLst>
                                            <p:cond delay="0"/>
                                          </p:stCondLst>
                                        </p:cTn>
                                        <p:tgtEl>
                                          <p:spTgt spid="45"/>
                                        </p:tgtEl>
                                        <p:attrNameLst>
                                          <p:attrName>style.visibility</p:attrName>
                                        </p:attrNameLst>
                                      </p:cBhvr>
                                      <p:to>
                                        <p:strVal val="visible"/>
                                      </p:to>
                                    </p:set>
                                    <p:anim calcmode="lin" valueType="num">
                                      <p:cBhvr>
                                        <p:cTn id="15" dur="500" fill="hold"/>
                                        <p:tgtEl>
                                          <p:spTgt spid="45"/>
                                        </p:tgtEl>
                                        <p:attrNameLst>
                                          <p:attrName>ppt_w</p:attrName>
                                        </p:attrNameLst>
                                      </p:cBhvr>
                                      <p:tavLst>
                                        <p:tav tm="0">
                                          <p:val>
                                            <p:fltVal val="0"/>
                                          </p:val>
                                        </p:tav>
                                        <p:tav tm="100000">
                                          <p:val>
                                            <p:strVal val="#ppt_w"/>
                                          </p:val>
                                        </p:tav>
                                      </p:tavLst>
                                    </p:anim>
                                    <p:anim calcmode="lin" valueType="num">
                                      <p:cBhvr>
                                        <p:cTn id="16" dur="500" fill="hold"/>
                                        <p:tgtEl>
                                          <p:spTgt spid="45"/>
                                        </p:tgtEl>
                                        <p:attrNameLst>
                                          <p:attrName>ppt_h</p:attrName>
                                        </p:attrNameLst>
                                      </p:cBhvr>
                                      <p:tavLst>
                                        <p:tav tm="0">
                                          <p:val>
                                            <p:fltVal val="0"/>
                                          </p:val>
                                        </p:tav>
                                        <p:tav tm="100000">
                                          <p:val>
                                            <p:strVal val="#ppt_h"/>
                                          </p:val>
                                        </p:tav>
                                      </p:tavLst>
                                    </p:anim>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descr="D:\My Work\ODS\Others\04-05_India Corporate Deck\04-23\New folder\4(1)_pp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671391" y="919823"/>
            <a:ext cx="3997325" cy="2905125"/>
          </a:xfrm>
          <a:prstGeom prst="roundRect">
            <a:avLst>
              <a:gd name="adj" fmla="val 4978"/>
            </a:avLst>
          </a:prstGeom>
          <a:solidFill>
            <a:srgbClr val="F2F2F2">
              <a:alpha val="25098"/>
            </a:srgbClr>
          </a:solidFill>
          <a:ln>
            <a:solidFill>
              <a:schemeClr val="accent4"/>
            </a:solidFill>
          </a:ln>
        </p:spPr>
        <p:txBody>
          <a:bodyPr tIns="182880"/>
          <a:lstStyle/>
          <a:p>
            <a:pPr marL="285750" indent="-285750" eaLnBrk="1" hangingPunct="1">
              <a:spcBef>
                <a:spcPts val="600"/>
              </a:spcBef>
              <a:spcAft>
                <a:spcPts val="600"/>
              </a:spcAft>
              <a:buClr>
                <a:schemeClr val="accent1"/>
              </a:buClr>
              <a:buSzPct val="120000"/>
              <a:buFont typeface="Wingdings" pitchFamily="2" charset="2"/>
              <a:buChar char="§"/>
              <a:defRPr/>
            </a:pPr>
            <a:r>
              <a:rPr lang="en-US" altLang="en-US" sz="1800" b="1">
                <a:solidFill>
                  <a:schemeClr val="bg1"/>
                </a:solidFill>
                <a:latin typeface="+mn-lt"/>
              </a:rPr>
              <a:t>Explore and share our own Values</a:t>
            </a:r>
          </a:p>
          <a:p>
            <a:pPr marL="285750" indent="-285750" eaLnBrk="1" hangingPunct="1">
              <a:spcBef>
                <a:spcPts val="600"/>
              </a:spcBef>
              <a:spcAft>
                <a:spcPts val="600"/>
              </a:spcAft>
              <a:buClr>
                <a:schemeClr val="accent1"/>
              </a:buClr>
              <a:buSzPct val="120000"/>
              <a:buFont typeface="Wingdings" pitchFamily="2" charset="2"/>
              <a:buChar char="§"/>
              <a:defRPr/>
            </a:pPr>
            <a:r>
              <a:rPr lang="en-US" altLang="en-US" sz="1800" b="1">
                <a:solidFill>
                  <a:schemeClr val="bg1"/>
                </a:solidFill>
                <a:latin typeface="+mn-lt"/>
              </a:rPr>
              <a:t>Understand Capgemini’s Values</a:t>
            </a:r>
          </a:p>
          <a:p>
            <a:pPr marL="285750" indent="-285750" eaLnBrk="1" hangingPunct="1">
              <a:spcBef>
                <a:spcPts val="600"/>
              </a:spcBef>
              <a:spcAft>
                <a:spcPts val="600"/>
              </a:spcAft>
              <a:buClr>
                <a:schemeClr val="accent1"/>
              </a:buClr>
              <a:buSzPct val="120000"/>
              <a:buFont typeface="Wingdings" pitchFamily="2" charset="2"/>
              <a:buChar char="§"/>
              <a:defRPr/>
            </a:pPr>
            <a:r>
              <a:rPr lang="en-US" altLang="en-US" sz="1800" b="1">
                <a:solidFill>
                  <a:schemeClr val="bg1"/>
                </a:solidFill>
                <a:latin typeface="+mn-lt"/>
              </a:rPr>
              <a:t>Understand how shared values help shape and deliver lasting business value and personal growth</a:t>
            </a:r>
            <a:endParaRPr lang="en-US" sz="1600" b="1">
              <a:solidFill>
                <a:schemeClr val="bg1"/>
              </a:solidFill>
              <a:latin typeface="+mn-lt"/>
            </a:endParaRPr>
          </a:p>
        </p:txBody>
      </p:sp>
      <p:sp>
        <p:nvSpPr>
          <p:cNvPr id="8" name="Rounded Rectangle 7"/>
          <p:cNvSpPr/>
          <p:nvPr/>
        </p:nvSpPr>
        <p:spPr bwMode="auto">
          <a:xfrm>
            <a:off x="668033" y="456712"/>
            <a:ext cx="2920134" cy="470621"/>
          </a:xfrm>
          <a:prstGeom prst="roundRect">
            <a:avLst>
              <a:gd name="adj" fmla="val 31176"/>
            </a:avLst>
          </a:prstGeom>
          <a:solidFill>
            <a:schemeClr val="accent4"/>
          </a:solidFill>
          <a:ln w="6350" cap="flat" cmpd="sng" algn="ctr">
            <a:noFill/>
            <a:prstDash val="solid"/>
            <a:round/>
            <a:headEnd type="none" w="med" len="med"/>
            <a:tailEnd type="none" w="med" len="med"/>
          </a:ln>
          <a:effectLst/>
        </p:spPr>
        <p:txBody>
          <a:bodyPr wrap="none" lIns="0" tIns="0" rIns="0" bIns="0" anchor="ctr"/>
          <a:lstStyle/>
          <a:p>
            <a:pPr algn="ctr" defTabSz="914400">
              <a:defRPr/>
            </a:pPr>
            <a:r>
              <a:rPr lang="en-US" altLang="en-US" sz="1800" b="1">
                <a:solidFill>
                  <a:schemeClr val="bg1"/>
                </a:solidFill>
              </a:rPr>
              <a:t>Workshop Objectives</a:t>
            </a:r>
            <a:endParaRPr lang="en-US" sz="1800" b="1">
              <a:solidFill>
                <a:schemeClr val="bg1"/>
              </a:solidFill>
              <a:latin typeface="+mn-lt"/>
              <a:cs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a:xfrm>
            <a:off x="407988" y="404813"/>
            <a:ext cx="10944596" cy="865054"/>
          </a:xfrm>
        </p:spPr>
        <p:txBody>
          <a:bodyPr/>
          <a:lstStyle/>
          <a:p>
            <a:r>
              <a:rPr lang="en-US" sz="2400"/>
              <a:t>Scenario 3: What will you do?</a:t>
            </a:r>
            <a:endParaRPr lang="pt-PT">
              <a:solidFill>
                <a:schemeClr val="accent1"/>
              </a:solidFill>
            </a:endParaRPr>
          </a:p>
        </p:txBody>
      </p:sp>
      <p:sp>
        <p:nvSpPr>
          <p:cNvPr id="20" name="Rectangle 19">
            <a:extLst>
              <a:ext uri="{FF2B5EF4-FFF2-40B4-BE49-F238E27FC236}">
                <a16:creationId xmlns:a16="http://schemas.microsoft.com/office/drawing/2014/main" id="{53D4071A-0217-474E-93F9-414B26B42375}"/>
              </a:ext>
            </a:extLst>
          </p:cNvPr>
          <p:cNvSpPr/>
          <p:nvPr/>
        </p:nvSpPr>
        <p:spPr>
          <a:xfrm>
            <a:off x="2415693" y="5692250"/>
            <a:ext cx="7315200" cy="545245"/>
          </a:xfrm>
          <a:prstGeom prst="rect">
            <a:avLst/>
          </a:prstGeom>
          <a:noFill/>
          <a:ln w="25400" cap="flat" cmpd="sng" algn="ctr">
            <a:noFill/>
            <a:prstDash val="solid"/>
          </a:ln>
          <a:effectLst/>
        </p:spPr>
        <p:txBody>
          <a:bodyPr wrap="square" anchor="ctr" anchorCtr="0">
            <a:normAutofit/>
          </a:bodyPr>
          <a:lstStyle/>
          <a:p>
            <a:pPr marL="0" marR="0" lvl="0" indent="0" algn="ctr" defTabSz="95726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234B"/>
              </a:solidFill>
              <a:effectLst/>
              <a:uLnTx/>
              <a:uFillTx/>
              <a:ea typeface="+mn-ea"/>
              <a:cs typeface="+mn-cs"/>
            </a:endParaRPr>
          </a:p>
        </p:txBody>
      </p:sp>
      <p:pic>
        <p:nvPicPr>
          <p:cNvPr id="12" name="Image 3">
            <a:extLst>
              <a:ext uri="{FF2B5EF4-FFF2-40B4-BE49-F238E27FC236}">
                <a16:creationId xmlns:a16="http://schemas.microsoft.com/office/drawing/2014/main" id="{DEB41F3C-FAF1-415C-883F-4F0E6FA5174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95156" y="2307320"/>
            <a:ext cx="7068411" cy="4572000"/>
          </a:xfrm>
          <a:prstGeom prst="rect">
            <a:avLst/>
          </a:prstGeom>
        </p:spPr>
      </p:pic>
      <p:grpSp>
        <p:nvGrpSpPr>
          <p:cNvPr id="14" name="Group 29">
            <a:extLst>
              <a:ext uri="{FF2B5EF4-FFF2-40B4-BE49-F238E27FC236}">
                <a16:creationId xmlns:a16="http://schemas.microsoft.com/office/drawing/2014/main" id="{855363B6-3A52-4F58-97D7-8A47B4F4D89B}"/>
              </a:ext>
            </a:extLst>
          </p:cNvPr>
          <p:cNvGrpSpPr>
            <a:grpSpLocks/>
          </p:cNvGrpSpPr>
          <p:nvPr/>
        </p:nvGrpSpPr>
        <p:grpSpPr bwMode="auto">
          <a:xfrm>
            <a:off x="196311" y="1190622"/>
            <a:ext cx="8051679" cy="4686752"/>
            <a:chOff x="3258821" y="1247721"/>
            <a:chExt cx="4669974" cy="2888196"/>
          </a:xfrm>
        </p:grpSpPr>
        <p:cxnSp>
          <p:nvCxnSpPr>
            <p:cNvPr id="15" name="Straight Connector 14">
              <a:extLst>
                <a:ext uri="{FF2B5EF4-FFF2-40B4-BE49-F238E27FC236}">
                  <a16:creationId xmlns:a16="http://schemas.microsoft.com/office/drawing/2014/main" id="{69E38653-3265-405B-AF5C-9E444DD602B3}"/>
                </a:ext>
              </a:extLst>
            </p:cNvPr>
            <p:cNvCxnSpPr/>
            <p:nvPr/>
          </p:nvCxnSpPr>
          <p:spPr bwMode="auto">
            <a:xfrm>
              <a:off x="3260206" y="1247721"/>
              <a:ext cx="2078532" cy="0"/>
            </a:xfrm>
            <a:prstGeom prst="line">
              <a:avLst/>
            </a:prstGeom>
            <a:grpFill/>
            <a:ln w="19050" cap="rnd">
              <a:solidFill>
                <a:schemeClr val="accent4">
                  <a:lumMod val="60000"/>
                  <a:lumOff val="40000"/>
                </a:schemeClr>
              </a:solidFill>
              <a:prstDash val="solid"/>
              <a:round/>
              <a:headEnd/>
              <a:tailEnd type="oval"/>
            </a:ln>
          </p:spPr>
        </p:cxnSp>
        <p:sp>
          <p:nvSpPr>
            <p:cNvPr id="16" name="Freeform 12">
              <a:extLst>
                <a:ext uri="{FF2B5EF4-FFF2-40B4-BE49-F238E27FC236}">
                  <a16:creationId xmlns:a16="http://schemas.microsoft.com/office/drawing/2014/main" id="{D7C58A3D-0F1C-4D08-9086-9853BCE2A1D3}"/>
                </a:ext>
              </a:extLst>
            </p:cNvPr>
            <p:cNvSpPr/>
            <p:nvPr/>
          </p:nvSpPr>
          <p:spPr bwMode="auto">
            <a:xfrm>
              <a:off x="3260206" y="1669436"/>
              <a:ext cx="4668589" cy="2466481"/>
            </a:xfrm>
            <a:custGeom>
              <a:avLst/>
              <a:gdLst>
                <a:gd name="connsiteX0" fmla="*/ 0 w 4176713"/>
                <a:gd name="connsiteY0" fmla="*/ 135792 h 1786270"/>
                <a:gd name="connsiteX1" fmla="*/ 39773 w 4176713"/>
                <a:gd name="connsiteY1" fmla="*/ 39773 h 1786270"/>
                <a:gd name="connsiteX2" fmla="*/ 135793 w 4176713"/>
                <a:gd name="connsiteY2" fmla="*/ 1 h 1786270"/>
                <a:gd name="connsiteX3" fmla="*/ 4040921 w 4176713"/>
                <a:gd name="connsiteY3" fmla="*/ 0 h 1786270"/>
                <a:gd name="connsiteX4" fmla="*/ 4136940 w 4176713"/>
                <a:gd name="connsiteY4" fmla="*/ 39773 h 1786270"/>
                <a:gd name="connsiteX5" fmla="*/ 4176712 w 4176713"/>
                <a:gd name="connsiteY5" fmla="*/ 135793 h 1786270"/>
                <a:gd name="connsiteX6" fmla="*/ 4176713 w 4176713"/>
                <a:gd name="connsiteY6" fmla="*/ 1650478 h 1786270"/>
                <a:gd name="connsiteX7" fmla="*/ 4136940 w 4176713"/>
                <a:gd name="connsiteY7" fmla="*/ 1746497 h 1786270"/>
                <a:gd name="connsiteX8" fmla="*/ 4040921 w 4176713"/>
                <a:gd name="connsiteY8" fmla="*/ 1786270 h 1786270"/>
                <a:gd name="connsiteX9" fmla="*/ 135792 w 4176713"/>
                <a:gd name="connsiteY9" fmla="*/ 1786270 h 1786270"/>
                <a:gd name="connsiteX10" fmla="*/ 39773 w 4176713"/>
                <a:gd name="connsiteY10" fmla="*/ 1746497 h 1786270"/>
                <a:gd name="connsiteX11" fmla="*/ 1 w 4176713"/>
                <a:gd name="connsiteY11" fmla="*/ 1650477 h 1786270"/>
                <a:gd name="connsiteX12" fmla="*/ 0 w 4176713"/>
                <a:gd name="connsiteY12" fmla="*/ 135792 h 1786270"/>
                <a:gd name="connsiteX0" fmla="*/ 135793 w 4176713"/>
                <a:gd name="connsiteY0" fmla="*/ 1 h 1786270"/>
                <a:gd name="connsiteX1" fmla="*/ 4040921 w 4176713"/>
                <a:gd name="connsiteY1" fmla="*/ 0 h 1786270"/>
                <a:gd name="connsiteX2" fmla="*/ 4136940 w 4176713"/>
                <a:gd name="connsiteY2" fmla="*/ 39773 h 1786270"/>
                <a:gd name="connsiteX3" fmla="*/ 4176712 w 4176713"/>
                <a:gd name="connsiteY3" fmla="*/ 135793 h 1786270"/>
                <a:gd name="connsiteX4" fmla="*/ 4176713 w 4176713"/>
                <a:gd name="connsiteY4" fmla="*/ 1650478 h 1786270"/>
                <a:gd name="connsiteX5" fmla="*/ 4136940 w 4176713"/>
                <a:gd name="connsiteY5" fmla="*/ 1746497 h 1786270"/>
                <a:gd name="connsiteX6" fmla="*/ 4040921 w 4176713"/>
                <a:gd name="connsiteY6" fmla="*/ 1786270 h 1786270"/>
                <a:gd name="connsiteX7" fmla="*/ 135792 w 4176713"/>
                <a:gd name="connsiteY7" fmla="*/ 1786270 h 1786270"/>
                <a:gd name="connsiteX8" fmla="*/ 39773 w 4176713"/>
                <a:gd name="connsiteY8" fmla="*/ 1746497 h 1786270"/>
                <a:gd name="connsiteX9" fmla="*/ 1 w 4176713"/>
                <a:gd name="connsiteY9" fmla="*/ 1650477 h 1786270"/>
                <a:gd name="connsiteX10" fmla="*/ 0 w 4176713"/>
                <a:gd name="connsiteY10" fmla="*/ 135792 h 1786270"/>
                <a:gd name="connsiteX11" fmla="*/ 39773 w 4176713"/>
                <a:gd name="connsiteY11" fmla="*/ 39773 h 1786270"/>
                <a:gd name="connsiteX12" fmla="*/ 227233 w 4176713"/>
                <a:gd name="connsiteY12" fmla="*/ 91441 h 1786270"/>
                <a:gd name="connsiteX0" fmla="*/ 135793 w 4176713"/>
                <a:gd name="connsiteY0" fmla="*/ 1 h 1786270"/>
                <a:gd name="connsiteX1" fmla="*/ 4040921 w 4176713"/>
                <a:gd name="connsiteY1" fmla="*/ 0 h 1786270"/>
                <a:gd name="connsiteX2" fmla="*/ 4136940 w 4176713"/>
                <a:gd name="connsiteY2" fmla="*/ 39773 h 1786270"/>
                <a:gd name="connsiteX3" fmla="*/ 4176712 w 4176713"/>
                <a:gd name="connsiteY3" fmla="*/ 135793 h 1786270"/>
                <a:gd name="connsiteX4" fmla="*/ 4176713 w 4176713"/>
                <a:gd name="connsiteY4" fmla="*/ 1650478 h 1786270"/>
                <a:gd name="connsiteX5" fmla="*/ 4136940 w 4176713"/>
                <a:gd name="connsiteY5" fmla="*/ 1746497 h 1786270"/>
                <a:gd name="connsiteX6" fmla="*/ 4040921 w 4176713"/>
                <a:gd name="connsiteY6" fmla="*/ 1786270 h 1786270"/>
                <a:gd name="connsiteX7" fmla="*/ 135792 w 4176713"/>
                <a:gd name="connsiteY7" fmla="*/ 1786270 h 1786270"/>
                <a:gd name="connsiteX8" fmla="*/ 39773 w 4176713"/>
                <a:gd name="connsiteY8" fmla="*/ 1746497 h 1786270"/>
                <a:gd name="connsiteX9" fmla="*/ 1 w 4176713"/>
                <a:gd name="connsiteY9" fmla="*/ 1650477 h 1786270"/>
                <a:gd name="connsiteX10" fmla="*/ 0 w 4176713"/>
                <a:gd name="connsiteY10" fmla="*/ 135792 h 1786270"/>
                <a:gd name="connsiteX11" fmla="*/ 39773 w 4176713"/>
                <a:gd name="connsiteY11" fmla="*/ 39773 h 1786270"/>
                <a:gd name="connsiteX0" fmla="*/ 135793 w 4176713"/>
                <a:gd name="connsiteY0" fmla="*/ 1 h 1786270"/>
                <a:gd name="connsiteX1" fmla="*/ 4040921 w 4176713"/>
                <a:gd name="connsiteY1" fmla="*/ 0 h 1786270"/>
                <a:gd name="connsiteX2" fmla="*/ 4136940 w 4176713"/>
                <a:gd name="connsiteY2" fmla="*/ 39773 h 1786270"/>
                <a:gd name="connsiteX3" fmla="*/ 4176712 w 4176713"/>
                <a:gd name="connsiteY3" fmla="*/ 135793 h 1786270"/>
                <a:gd name="connsiteX4" fmla="*/ 4176713 w 4176713"/>
                <a:gd name="connsiteY4" fmla="*/ 1650478 h 1786270"/>
                <a:gd name="connsiteX5" fmla="*/ 4136940 w 4176713"/>
                <a:gd name="connsiteY5" fmla="*/ 1746497 h 1786270"/>
                <a:gd name="connsiteX6" fmla="*/ 4040921 w 4176713"/>
                <a:gd name="connsiteY6" fmla="*/ 1786270 h 1786270"/>
                <a:gd name="connsiteX7" fmla="*/ 135792 w 4176713"/>
                <a:gd name="connsiteY7" fmla="*/ 1786270 h 1786270"/>
                <a:gd name="connsiteX8" fmla="*/ 39773 w 4176713"/>
                <a:gd name="connsiteY8" fmla="*/ 1746497 h 1786270"/>
                <a:gd name="connsiteX9" fmla="*/ 1 w 4176713"/>
                <a:gd name="connsiteY9" fmla="*/ 1650477 h 1786270"/>
                <a:gd name="connsiteX10" fmla="*/ 0 w 4176713"/>
                <a:gd name="connsiteY10" fmla="*/ 135792 h 1786270"/>
                <a:gd name="connsiteX0" fmla="*/ 4040921 w 4176713"/>
                <a:gd name="connsiteY0" fmla="*/ 0 h 1786270"/>
                <a:gd name="connsiteX1" fmla="*/ 4136940 w 4176713"/>
                <a:gd name="connsiteY1" fmla="*/ 39773 h 1786270"/>
                <a:gd name="connsiteX2" fmla="*/ 4176712 w 4176713"/>
                <a:gd name="connsiteY2" fmla="*/ 135793 h 1786270"/>
                <a:gd name="connsiteX3" fmla="*/ 4176713 w 4176713"/>
                <a:gd name="connsiteY3" fmla="*/ 1650478 h 1786270"/>
                <a:gd name="connsiteX4" fmla="*/ 4136940 w 4176713"/>
                <a:gd name="connsiteY4" fmla="*/ 1746497 h 1786270"/>
                <a:gd name="connsiteX5" fmla="*/ 4040921 w 4176713"/>
                <a:gd name="connsiteY5" fmla="*/ 1786270 h 1786270"/>
                <a:gd name="connsiteX6" fmla="*/ 135792 w 4176713"/>
                <a:gd name="connsiteY6" fmla="*/ 1786270 h 1786270"/>
                <a:gd name="connsiteX7" fmla="*/ 39773 w 4176713"/>
                <a:gd name="connsiteY7" fmla="*/ 1746497 h 1786270"/>
                <a:gd name="connsiteX8" fmla="*/ 1 w 4176713"/>
                <a:gd name="connsiteY8" fmla="*/ 1650477 h 1786270"/>
                <a:gd name="connsiteX9" fmla="*/ 0 w 4176713"/>
                <a:gd name="connsiteY9" fmla="*/ 135792 h 1786270"/>
                <a:gd name="connsiteX0" fmla="*/ 4136940 w 4176713"/>
                <a:gd name="connsiteY0" fmla="*/ 0 h 1746497"/>
                <a:gd name="connsiteX1" fmla="*/ 4176712 w 4176713"/>
                <a:gd name="connsiteY1" fmla="*/ 96020 h 1746497"/>
                <a:gd name="connsiteX2" fmla="*/ 4176713 w 4176713"/>
                <a:gd name="connsiteY2" fmla="*/ 1610705 h 1746497"/>
                <a:gd name="connsiteX3" fmla="*/ 4136940 w 4176713"/>
                <a:gd name="connsiteY3" fmla="*/ 1706724 h 1746497"/>
                <a:gd name="connsiteX4" fmla="*/ 4040921 w 4176713"/>
                <a:gd name="connsiteY4" fmla="*/ 1746497 h 1746497"/>
                <a:gd name="connsiteX5" fmla="*/ 135792 w 4176713"/>
                <a:gd name="connsiteY5" fmla="*/ 1746497 h 1746497"/>
                <a:gd name="connsiteX6" fmla="*/ 39773 w 4176713"/>
                <a:gd name="connsiteY6" fmla="*/ 1706724 h 1746497"/>
                <a:gd name="connsiteX7" fmla="*/ 1 w 4176713"/>
                <a:gd name="connsiteY7" fmla="*/ 1610704 h 1746497"/>
                <a:gd name="connsiteX8" fmla="*/ 0 w 4176713"/>
                <a:gd name="connsiteY8" fmla="*/ 96019 h 1746497"/>
                <a:gd name="connsiteX0" fmla="*/ 4176712 w 4176713"/>
                <a:gd name="connsiteY0" fmla="*/ 1 h 1650478"/>
                <a:gd name="connsiteX1" fmla="*/ 4176713 w 4176713"/>
                <a:gd name="connsiteY1" fmla="*/ 1514686 h 1650478"/>
                <a:gd name="connsiteX2" fmla="*/ 4136940 w 4176713"/>
                <a:gd name="connsiteY2" fmla="*/ 1610705 h 1650478"/>
                <a:gd name="connsiteX3" fmla="*/ 4040921 w 4176713"/>
                <a:gd name="connsiteY3" fmla="*/ 1650478 h 1650478"/>
                <a:gd name="connsiteX4" fmla="*/ 135792 w 4176713"/>
                <a:gd name="connsiteY4" fmla="*/ 1650478 h 1650478"/>
                <a:gd name="connsiteX5" fmla="*/ 39773 w 4176713"/>
                <a:gd name="connsiteY5" fmla="*/ 1610705 h 1650478"/>
                <a:gd name="connsiteX6" fmla="*/ 1 w 4176713"/>
                <a:gd name="connsiteY6" fmla="*/ 1514685 h 1650478"/>
                <a:gd name="connsiteX7" fmla="*/ 0 w 4176713"/>
                <a:gd name="connsiteY7" fmla="*/ 0 h 1650478"/>
                <a:gd name="connsiteX0" fmla="*/ 4176713 w 4176713"/>
                <a:gd name="connsiteY0" fmla="*/ 1514686 h 1650478"/>
                <a:gd name="connsiteX1" fmla="*/ 4136940 w 4176713"/>
                <a:gd name="connsiteY1" fmla="*/ 1610705 h 1650478"/>
                <a:gd name="connsiteX2" fmla="*/ 4040921 w 4176713"/>
                <a:gd name="connsiteY2" fmla="*/ 1650478 h 1650478"/>
                <a:gd name="connsiteX3" fmla="*/ 135792 w 4176713"/>
                <a:gd name="connsiteY3" fmla="*/ 1650478 h 1650478"/>
                <a:gd name="connsiteX4" fmla="*/ 39773 w 4176713"/>
                <a:gd name="connsiteY4" fmla="*/ 1610705 h 1650478"/>
                <a:gd name="connsiteX5" fmla="*/ 1 w 4176713"/>
                <a:gd name="connsiteY5" fmla="*/ 1514685 h 1650478"/>
                <a:gd name="connsiteX6" fmla="*/ 0 w 4176713"/>
                <a:gd name="connsiteY6" fmla="*/ 0 h 1650478"/>
                <a:gd name="connsiteX0" fmla="*/ 4136940 w 4136940"/>
                <a:gd name="connsiteY0" fmla="*/ 1610705 h 1650478"/>
                <a:gd name="connsiteX1" fmla="*/ 4040921 w 4136940"/>
                <a:gd name="connsiteY1" fmla="*/ 1650478 h 1650478"/>
                <a:gd name="connsiteX2" fmla="*/ 135792 w 4136940"/>
                <a:gd name="connsiteY2" fmla="*/ 1650478 h 1650478"/>
                <a:gd name="connsiteX3" fmla="*/ 39773 w 4136940"/>
                <a:gd name="connsiteY3" fmla="*/ 1610705 h 1650478"/>
                <a:gd name="connsiteX4" fmla="*/ 1 w 4136940"/>
                <a:gd name="connsiteY4" fmla="*/ 1514685 h 1650478"/>
                <a:gd name="connsiteX5" fmla="*/ 0 w 4136940"/>
                <a:gd name="connsiteY5" fmla="*/ 0 h 1650478"/>
                <a:gd name="connsiteX0" fmla="*/ 4040921 w 4040921"/>
                <a:gd name="connsiteY0" fmla="*/ 1650478 h 1650478"/>
                <a:gd name="connsiteX1" fmla="*/ 135792 w 4040921"/>
                <a:gd name="connsiteY1" fmla="*/ 1650478 h 1650478"/>
                <a:gd name="connsiteX2" fmla="*/ 39773 w 4040921"/>
                <a:gd name="connsiteY2" fmla="*/ 1610705 h 1650478"/>
                <a:gd name="connsiteX3" fmla="*/ 1 w 4040921"/>
                <a:gd name="connsiteY3" fmla="*/ 1514685 h 1650478"/>
                <a:gd name="connsiteX4" fmla="*/ 0 w 4040921"/>
                <a:gd name="connsiteY4" fmla="*/ 0 h 1650478"/>
                <a:gd name="connsiteX0" fmla="*/ 3139705 w 3139705"/>
                <a:gd name="connsiteY0" fmla="*/ 1650478 h 1650478"/>
                <a:gd name="connsiteX1" fmla="*/ 135792 w 3139705"/>
                <a:gd name="connsiteY1" fmla="*/ 1650478 h 1650478"/>
                <a:gd name="connsiteX2" fmla="*/ 39773 w 3139705"/>
                <a:gd name="connsiteY2" fmla="*/ 1610705 h 1650478"/>
                <a:gd name="connsiteX3" fmla="*/ 1 w 3139705"/>
                <a:gd name="connsiteY3" fmla="*/ 1514685 h 1650478"/>
                <a:gd name="connsiteX4" fmla="*/ 0 w 3139705"/>
                <a:gd name="connsiteY4" fmla="*/ 0 h 1650478"/>
                <a:gd name="connsiteX0" fmla="*/ 3710475 w 3710475"/>
                <a:gd name="connsiteY0" fmla="*/ 1650478 h 1650478"/>
                <a:gd name="connsiteX1" fmla="*/ 135792 w 3710475"/>
                <a:gd name="connsiteY1" fmla="*/ 1650478 h 1650478"/>
                <a:gd name="connsiteX2" fmla="*/ 39773 w 3710475"/>
                <a:gd name="connsiteY2" fmla="*/ 1610705 h 1650478"/>
                <a:gd name="connsiteX3" fmla="*/ 1 w 3710475"/>
                <a:gd name="connsiteY3" fmla="*/ 1514685 h 1650478"/>
                <a:gd name="connsiteX4" fmla="*/ 0 w 3710475"/>
                <a:gd name="connsiteY4" fmla="*/ 0 h 1650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75" h="1650478">
                  <a:moveTo>
                    <a:pt x="3710475" y="1650478"/>
                  </a:moveTo>
                  <a:lnTo>
                    <a:pt x="135792" y="1650478"/>
                  </a:lnTo>
                  <a:cubicBezTo>
                    <a:pt x="99778" y="1650478"/>
                    <a:pt x="65238" y="1636171"/>
                    <a:pt x="39773" y="1610705"/>
                  </a:cubicBezTo>
                  <a:cubicBezTo>
                    <a:pt x="14307" y="1585239"/>
                    <a:pt x="0" y="1550700"/>
                    <a:pt x="1" y="1514685"/>
                  </a:cubicBezTo>
                  <a:cubicBezTo>
                    <a:pt x="1" y="1009790"/>
                    <a:pt x="0" y="504895"/>
                    <a:pt x="0" y="0"/>
                  </a:cubicBezTo>
                </a:path>
              </a:pathLst>
            </a:custGeom>
            <a:grpFill/>
            <a:ln w="19050" cap="rnd">
              <a:solidFill>
                <a:schemeClr val="accent4">
                  <a:lumMod val="60000"/>
                  <a:lumOff val="40000"/>
                </a:schemeClr>
              </a:solidFill>
              <a:prstDash val="solid"/>
              <a:round/>
              <a:headEnd type="oval"/>
              <a:tailEnd/>
            </a:ln>
          </p:spPr>
          <p:txBody>
            <a:bodyPr wrap="none" anchor="ctr"/>
            <a:lstStyle/>
            <a:p>
              <a:pPr algn="ctr" defTabSz="914400">
                <a:defRPr/>
              </a:pPr>
              <a:endParaRPr lang="en-US" sz="1600" b="1">
                <a:latin typeface="+mn-lt"/>
                <a:cs typeface="Arial" charset="0"/>
              </a:endParaRPr>
            </a:p>
          </p:txBody>
        </p:sp>
        <p:cxnSp>
          <p:nvCxnSpPr>
            <p:cNvPr id="17" name="Straight Connector 16">
              <a:extLst>
                <a:ext uri="{FF2B5EF4-FFF2-40B4-BE49-F238E27FC236}">
                  <a16:creationId xmlns:a16="http://schemas.microsoft.com/office/drawing/2014/main" id="{6B880D1C-F7F3-40A3-B837-08904319ADDC}"/>
                </a:ext>
              </a:extLst>
            </p:cNvPr>
            <p:cNvCxnSpPr/>
            <p:nvPr/>
          </p:nvCxnSpPr>
          <p:spPr bwMode="auto">
            <a:xfrm>
              <a:off x="3258821" y="1268358"/>
              <a:ext cx="0" cy="389731"/>
            </a:xfrm>
            <a:prstGeom prst="line">
              <a:avLst/>
            </a:prstGeom>
            <a:grpFill/>
            <a:ln w="19050" cap="rnd">
              <a:solidFill>
                <a:schemeClr val="accent4">
                  <a:lumMod val="60000"/>
                  <a:lumOff val="40000"/>
                </a:schemeClr>
              </a:solidFill>
              <a:prstDash val="solid"/>
              <a:round/>
              <a:headEnd/>
              <a:tailEnd/>
            </a:ln>
          </p:spPr>
        </p:cxnSp>
      </p:grpSp>
      <p:sp>
        <p:nvSpPr>
          <p:cNvPr id="6" name="Rectangle 5">
            <a:extLst>
              <a:ext uri="{FF2B5EF4-FFF2-40B4-BE49-F238E27FC236}">
                <a16:creationId xmlns:a16="http://schemas.microsoft.com/office/drawing/2014/main" id="{E7F12A7A-42F9-47AC-9101-308A0E933399}"/>
              </a:ext>
            </a:extLst>
          </p:cNvPr>
          <p:cNvSpPr/>
          <p:nvPr/>
        </p:nvSpPr>
        <p:spPr>
          <a:xfrm>
            <a:off x="407988" y="1795706"/>
            <a:ext cx="5387168" cy="3631763"/>
          </a:xfrm>
          <a:prstGeom prst="rect">
            <a:avLst/>
          </a:prstGeom>
        </p:spPr>
        <p:txBody>
          <a:bodyPr wrap="square" anchor="t">
            <a:spAutoFit/>
          </a:bodyPr>
          <a:lstStyle/>
          <a:p>
            <a:pPr marL="0" marR="0">
              <a:spcBef>
                <a:spcPts val="0"/>
              </a:spcBef>
              <a:spcAft>
                <a:spcPts val="0"/>
              </a:spcAft>
            </a:pPr>
            <a:r>
              <a:rPr lang="en-US" sz="2000" err="1">
                <a:latin typeface="+mn-lt"/>
                <a:ea typeface="Calibri" panose="020F0502020204030204" pitchFamily="34" charset="0"/>
                <a:cs typeface="Arial"/>
              </a:rPr>
              <a:t>Nura</a:t>
            </a:r>
            <a:r>
              <a:rPr lang="en-US" sz="2000">
                <a:latin typeface="+mn-lt"/>
                <a:ea typeface="Calibri" panose="020F0502020204030204" pitchFamily="34" charset="0"/>
                <a:cs typeface="Arial"/>
              </a:rPr>
              <a:t> is a new employee on your team and she wears a hijab to work every day.  A female on the team tells </a:t>
            </a:r>
            <a:r>
              <a:rPr lang="en-US" sz="2000" err="1">
                <a:latin typeface="+mn-lt"/>
                <a:ea typeface="Calibri" panose="020F0502020204030204" pitchFamily="34" charset="0"/>
                <a:cs typeface="Arial"/>
              </a:rPr>
              <a:t>Nura</a:t>
            </a:r>
            <a:r>
              <a:rPr lang="en-US" sz="2000">
                <a:latin typeface="+mn-lt"/>
                <a:ea typeface="Calibri" panose="020F0502020204030204" pitchFamily="34" charset="0"/>
                <a:cs typeface="Arial"/>
              </a:rPr>
              <a:t> that she should remove her hijab since no one else wears one and it’s distracting. What should </a:t>
            </a:r>
            <a:r>
              <a:rPr lang="en-US" sz="2000" err="1">
                <a:latin typeface="+mn-lt"/>
                <a:ea typeface="Calibri" panose="020F0502020204030204" pitchFamily="34" charset="0"/>
                <a:cs typeface="Arial"/>
              </a:rPr>
              <a:t>Nura</a:t>
            </a:r>
            <a:r>
              <a:rPr lang="en-US" sz="2000">
                <a:latin typeface="+mn-lt"/>
                <a:ea typeface="Calibri" panose="020F0502020204030204" pitchFamily="34" charset="0"/>
                <a:cs typeface="Arial"/>
              </a:rPr>
              <a:t> do?</a:t>
            </a:r>
          </a:p>
          <a:p>
            <a:pPr marL="0" marR="0">
              <a:spcBef>
                <a:spcPts val="0"/>
              </a:spcBef>
              <a:spcAft>
                <a:spcPts val="0"/>
              </a:spcAft>
            </a:pPr>
            <a:endParaRPr lang="en-US" sz="2000">
              <a:latin typeface="+mn-lt"/>
              <a:ea typeface="Calibri" panose="020F0502020204030204" pitchFamily="34" charset="0"/>
            </a:endParaRPr>
          </a:p>
          <a:p>
            <a:pPr marL="457200" lvl="0" indent="-457200">
              <a:buFont typeface="+mj-lt"/>
              <a:buAutoNum type="arabicPeriod"/>
            </a:pPr>
            <a:r>
              <a:rPr lang="en-US" sz="1400"/>
              <a:t>Remove the hijab at work, </a:t>
            </a:r>
            <a:r>
              <a:rPr lang="en-US" sz="1400" err="1"/>
              <a:t>Nura</a:t>
            </a:r>
            <a:r>
              <a:rPr lang="en-US" sz="1400"/>
              <a:t> should blend in with her new team to be accepted.</a:t>
            </a:r>
          </a:p>
          <a:p>
            <a:pPr marL="457200" indent="-457200">
              <a:buFont typeface="+mj-lt"/>
              <a:buAutoNum type="arabicPeriod"/>
            </a:pPr>
            <a:r>
              <a:rPr lang="en-US" sz="1400"/>
              <a:t>Advise the female that her hijab represents her culture and religion.</a:t>
            </a:r>
          </a:p>
          <a:p>
            <a:pPr marL="457200" lvl="0" indent="-457200">
              <a:buFont typeface="+mj-lt"/>
              <a:buAutoNum type="arabicPeriod"/>
            </a:pPr>
            <a:r>
              <a:rPr lang="en-US" sz="1400"/>
              <a:t>Ignore her request, no one else has complained.</a:t>
            </a:r>
          </a:p>
          <a:p>
            <a:pPr marL="457200" lvl="0" indent="-457200">
              <a:buFont typeface="+mj-lt"/>
              <a:buAutoNum type="arabicPeriod"/>
            </a:pPr>
            <a:r>
              <a:rPr lang="en-US" sz="1400"/>
              <a:t>Inform her manager and HR.</a:t>
            </a:r>
            <a:endParaRPr lang="en-US" sz="2000">
              <a:effectLst/>
              <a:latin typeface="+mn-lt"/>
              <a:ea typeface="Calibri" panose="020F0502020204030204" pitchFamily="34" charset="0"/>
            </a:endParaRPr>
          </a:p>
        </p:txBody>
      </p:sp>
    </p:spTree>
    <p:extLst>
      <p:ext uri="{BB962C8B-B14F-4D97-AF65-F5344CB8AC3E}">
        <p14:creationId xmlns:p14="http://schemas.microsoft.com/office/powerpoint/2010/main" val="129954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5" descr="Image result for Starfish rescue story hi res free"/>
          <p:cNvSpPr>
            <a:spLocks noChangeAspect="1" noChangeArrowheads="1"/>
          </p:cNvSpPr>
          <p:nvPr/>
        </p:nvSpPr>
        <p:spPr bwMode="auto">
          <a:xfrm>
            <a:off x="130175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70659" name="Picture 6" descr="D:\Users\sbandyop\Pictures\star-wallpaper-under-the-se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13"/>
            <a:ext cx="12192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20">
            <a:extLst>
              <a:ext uri="{FF2B5EF4-FFF2-40B4-BE49-F238E27FC236}">
                <a16:creationId xmlns:a16="http://schemas.microsoft.com/office/drawing/2014/main" id="{1EFB3510-D39A-47CF-8191-109DDF9E53D5}"/>
              </a:ext>
            </a:extLst>
          </p:cNvPr>
          <p:cNvSpPr/>
          <p:nvPr/>
        </p:nvSpPr>
        <p:spPr>
          <a:xfrm>
            <a:off x="977900" y="3429000"/>
            <a:ext cx="3486150" cy="3429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000" b="1">
                <a:solidFill>
                  <a:schemeClr val="bg1"/>
                </a:solidFill>
              </a:rPr>
              <a:t>Parting Thought</a:t>
            </a:r>
          </a:p>
          <a:p>
            <a:pPr algn="ctr">
              <a:defRPr/>
            </a:pPr>
            <a:r>
              <a:rPr lang="en-US" sz="2000">
                <a:solidFill>
                  <a:schemeClr val="bg1"/>
                </a:solidFill>
              </a:rPr>
              <a:t>Living our values in tough times… how much of a difference can I make?</a:t>
            </a:r>
            <a:endParaRPr lang="pt-PT"/>
          </a:p>
        </p:txBody>
      </p:sp>
      <p:pic>
        <p:nvPicPr>
          <p:cNvPr id="6" name="Graphic 14">
            <a:extLst>
              <a:ext uri="{FF2B5EF4-FFF2-40B4-BE49-F238E27FC236}">
                <a16:creationId xmlns:a16="http://schemas.microsoft.com/office/drawing/2014/main" id="{CA70D5E4-F0EE-4368-A09C-60021E85A04E}"/>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81836" t="-4713" b="16530"/>
          <a:stretch/>
        </p:blipFill>
        <p:spPr>
          <a:xfrm>
            <a:off x="11491420" y="164829"/>
            <a:ext cx="424356" cy="4596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27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bwMode="auto">
          <a:xfrm flipH="1">
            <a:off x="2359667" y="3076969"/>
            <a:ext cx="0" cy="3462338"/>
          </a:xfrm>
          <a:prstGeom prst="line">
            <a:avLst/>
          </a:prstGeom>
          <a:solidFill>
            <a:schemeClr val="tx2"/>
          </a:solidFill>
          <a:ln w="12700" cap="rnd" cmpd="sng" algn="ctr">
            <a:solidFill>
              <a:schemeClr val="bg1">
                <a:lumMod val="85000"/>
              </a:schemeClr>
            </a:solidFill>
            <a:prstDash val="solid"/>
            <a:round/>
            <a:headEnd type="none" w="med" len="med"/>
            <a:tailEnd type="none" w="med" len="med"/>
          </a:ln>
          <a:effectLst/>
        </p:spPr>
      </p:cxnSp>
      <p:cxnSp>
        <p:nvCxnSpPr>
          <p:cNvPr id="17" name="Straight Connector 16"/>
          <p:cNvCxnSpPr/>
          <p:nvPr/>
        </p:nvCxnSpPr>
        <p:spPr bwMode="auto">
          <a:xfrm flipH="1">
            <a:off x="4756053" y="3188275"/>
            <a:ext cx="0" cy="3462338"/>
          </a:xfrm>
          <a:prstGeom prst="line">
            <a:avLst/>
          </a:prstGeom>
          <a:solidFill>
            <a:schemeClr val="tx2"/>
          </a:solidFill>
          <a:ln w="12700" cap="rnd" cmpd="sng" algn="ctr">
            <a:solidFill>
              <a:schemeClr val="bg1">
                <a:lumMod val="85000"/>
              </a:schemeClr>
            </a:solidFill>
            <a:prstDash val="solid"/>
            <a:round/>
            <a:headEnd type="none" w="med" len="med"/>
            <a:tailEnd type="none" w="med" len="med"/>
          </a:ln>
          <a:effectLst/>
        </p:spPr>
      </p:cxnSp>
      <p:cxnSp>
        <p:nvCxnSpPr>
          <p:cNvPr id="18" name="Straight Connector 17"/>
          <p:cNvCxnSpPr/>
          <p:nvPr/>
        </p:nvCxnSpPr>
        <p:spPr bwMode="auto">
          <a:xfrm flipH="1">
            <a:off x="7078618" y="3237993"/>
            <a:ext cx="0" cy="3462338"/>
          </a:xfrm>
          <a:prstGeom prst="line">
            <a:avLst/>
          </a:prstGeom>
          <a:solidFill>
            <a:schemeClr val="tx2"/>
          </a:solidFill>
          <a:ln w="12700" cap="rnd" cmpd="sng" algn="ctr">
            <a:solidFill>
              <a:schemeClr val="bg1">
                <a:lumMod val="85000"/>
              </a:schemeClr>
            </a:solidFill>
            <a:prstDash val="solid"/>
            <a:round/>
            <a:headEnd type="none" w="med" len="med"/>
            <a:tailEnd type="none" w="med" len="med"/>
          </a:ln>
          <a:effectLst/>
        </p:spPr>
      </p:cxnSp>
      <p:cxnSp>
        <p:nvCxnSpPr>
          <p:cNvPr id="19" name="Straight Connector 18"/>
          <p:cNvCxnSpPr/>
          <p:nvPr/>
        </p:nvCxnSpPr>
        <p:spPr bwMode="auto">
          <a:xfrm flipH="1">
            <a:off x="9514301" y="3190145"/>
            <a:ext cx="0" cy="3290888"/>
          </a:xfrm>
          <a:prstGeom prst="line">
            <a:avLst/>
          </a:prstGeom>
          <a:solidFill>
            <a:schemeClr val="tx2"/>
          </a:solidFill>
          <a:ln w="12700" cap="rnd" cmpd="sng" algn="ctr">
            <a:solidFill>
              <a:schemeClr val="bg1">
                <a:lumMod val="85000"/>
              </a:schemeClr>
            </a:solidFill>
            <a:prstDash val="solid"/>
            <a:round/>
            <a:headEnd type="none" w="med" len="med"/>
            <a:tailEnd type="none" w="med" len="med"/>
          </a:ln>
          <a:effectLst/>
        </p:spPr>
      </p:cxnSp>
      <p:grpSp>
        <p:nvGrpSpPr>
          <p:cNvPr id="3" name="Group 2"/>
          <p:cNvGrpSpPr/>
          <p:nvPr/>
        </p:nvGrpSpPr>
        <p:grpSpPr>
          <a:xfrm>
            <a:off x="319008" y="2684856"/>
            <a:ext cx="1738312" cy="2738437"/>
            <a:chOff x="328613" y="2700338"/>
            <a:chExt cx="1738312" cy="2738437"/>
          </a:xfrm>
        </p:grpSpPr>
        <p:sp>
          <p:nvSpPr>
            <p:cNvPr id="6" name="Rectangle 5"/>
            <p:cNvSpPr/>
            <p:nvPr/>
          </p:nvSpPr>
          <p:spPr>
            <a:xfrm>
              <a:off x="387350" y="3960813"/>
              <a:ext cx="1620838" cy="1477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marL="396875" lvl="1" indent="-261938" eaLnBrk="1" hangingPunct="1">
                <a:buClr>
                  <a:srgbClr val="990033"/>
                </a:buClr>
                <a:buSzPct val="120000"/>
                <a:buFont typeface="Wingdings" pitchFamily="2" charset="2"/>
                <a:buChar char="ü"/>
                <a:defRPr/>
              </a:pPr>
              <a:r>
                <a:rPr lang="en-IN" altLang="en-US" sz="1600" i="1">
                  <a:solidFill>
                    <a:srgbClr val="3F3F3F"/>
                  </a:solidFill>
                </a:rPr>
                <a:t>Providing a framework for </a:t>
              </a:r>
              <a:r>
                <a:rPr lang="en-IN" altLang="en-US" sz="1600" b="1" i="1">
                  <a:solidFill>
                    <a:schemeClr val="accent1">
                      <a:lumMod val="75000"/>
                    </a:schemeClr>
                  </a:solidFill>
                </a:rPr>
                <a:t>how we treat one another at work.</a:t>
              </a:r>
              <a:r>
                <a:rPr lang="en-US" altLang="en-US" sz="1600" b="1" i="1">
                  <a:solidFill>
                    <a:schemeClr val="accent1">
                      <a:lumMod val="75000"/>
                    </a:schemeClr>
                  </a:solidFill>
                </a:rPr>
                <a:t> </a:t>
              </a:r>
              <a:endParaRPr lang="en-US" altLang="en-US" sz="1200" b="1" i="1">
                <a:solidFill>
                  <a:schemeClr val="accent1">
                    <a:lumMod val="75000"/>
                  </a:schemeClr>
                </a:solidFill>
              </a:endParaRPr>
            </a:p>
          </p:txBody>
        </p:sp>
        <p:sp>
          <p:nvSpPr>
            <p:cNvPr id="10" name="Rounded Rectangle 9"/>
            <p:cNvSpPr/>
            <p:nvPr/>
          </p:nvSpPr>
          <p:spPr bwMode="auto">
            <a:xfrm>
              <a:off x="328613" y="3124200"/>
              <a:ext cx="1738312" cy="776288"/>
            </a:xfrm>
            <a:prstGeom prst="roundRect">
              <a:avLst>
                <a:gd name="adj" fmla="val 5797"/>
              </a:avLst>
            </a:prstGeom>
            <a:solidFill>
              <a:schemeClr val="bg1">
                <a:lumMod val="95000"/>
              </a:schemeClr>
            </a:solidFill>
            <a:ln w="6350" cap="flat" cmpd="sng" algn="ctr">
              <a:solidFill>
                <a:srgbClr val="FFFFFF"/>
              </a:solidFill>
              <a:prstDash val="solid"/>
              <a:round/>
              <a:headEnd type="none" w="med" len="med"/>
              <a:tailEnd type="none" w="med" len="med"/>
            </a:ln>
            <a:effectLst/>
          </p:spPr>
          <p:txBody>
            <a:bodyPr lIns="0" tIns="0" rIns="0" anchor="b"/>
            <a:lstStyle/>
            <a:p>
              <a:pPr algn="ctr" defTabSz="914400">
                <a:defRPr/>
              </a:pPr>
              <a:r>
                <a:rPr lang="en-US" sz="1200" b="1" kern="0" dirty="0">
                  <a:solidFill>
                    <a:schemeClr val="accent1">
                      <a:lumMod val="50000"/>
                    </a:schemeClr>
                  </a:solidFill>
                  <a:cs typeface="Arial" charset="0"/>
                </a:rPr>
                <a:t>Interpersonal </a:t>
              </a:r>
            </a:p>
            <a:p>
              <a:pPr algn="ctr" defTabSz="914400">
                <a:defRPr/>
              </a:pPr>
              <a:r>
                <a:rPr lang="en-US" sz="1200" b="1" kern="0" dirty="0">
                  <a:solidFill>
                    <a:schemeClr val="accent1">
                      <a:lumMod val="50000"/>
                    </a:schemeClr>
                  </a:solidFill>
                  <a:cs typeface="Arial" charset="0"/>
                </a:rPr>
                <a:t>Compass</a:t>
              </a:r>
            </a:p>
          </p:txBody>
        </p:sp>
        <p:sp>
          <p:nvSpPr>
            <p:cNvPr id="47" name="Pentagon 46"/>
            <p:cNvSpPr/>
            <p:nvPr/>
          </p:nvSpPr>
          <p:spPr bwMode="auto">
            <a:xfrm rot="5400000">
              <a:off x="821531" y="2597945"/>
              <a:ext cx="752475" cy="957262"/>
            </a:xfrm>
            <a:prstGeom prst="homePlate">
              <a:avLst>
                <a:gd name="adj" fmla="val 56452"/>
              </a:avLst>
            </a:prstGeom>
            <a:solidFill>
              <a:schemeClr val="accent1">
                <a:lumMod val="75000"/>
              </a:schemeClr>
            </a:solidFill>
            <a:ln w="3175" cap="flat" cmpd="sng" algn="ctr">
              <a:solidFill>
                <a:srgbClr val="FFFFFF"/>
              </a:solidFill>
              <a:prstDash val="solid"/>
            </a:ln>
            <a:effectLst/>
          </p:spPr>
          <p:txBody>
            <a:bodyPr lIns="0" tIns="0" rIns="0" bIns="0" anchor="ctr"/>
            <a:lstStyle/>
            <a:p>
              <a:pPr algn="ctr" defTabSz="914400" eaLnBrk="1" hangingPunct="1">
                <a:lnSpc>
                  <a:spcPct val="85000"/>
                </a:lnSpc>
                <a:defRPr/>
              </a:pPr>
              <a:endParaRPr lang="en-US" sz="1200" b="1" kern="0">
                <a:solidFill>
                  <a:srgbClr val="FFFFFF"/>
                </a:solidFill>
                <a:latin typeface="Arial"/>
                <a:cs typeface="+mn-cs"/>
              </a:endParaRPr>
            </a:p>
          </p:txBody>
        </p:sp>
        <p:grpSp>
          <p:nvGrpSpPr>
            <p:cNvPr id="60" name="Groupe 664"/>
            <p:cNvGrpSpPr>
              <a:grpSpLocks/>
            </p:cNvGrpSpPr>
            <p:nvPr/>
          </p:nvGrpSpPr>
          <p:grpSpPr bwMode="auto">
            <a:xfrm>
              <a:off x="949325" y="2843213"/>
              <a:ext cx="498475" cy="349250"/>
              <a:chOff x="3729038" y="2759075"/>
              <a:chExt cx="498475" cy="349250"/>
            </a:xfrm>
          </p:grpSpPr>
          <p:sp>
            <p:nvSpPr>
              <p:cNvPr id="30783" name="Freeform 228"/>
              <p:cNvSpPr>
                <a:spLocks/>
              </p:cNvSpPr>
              <p:nvPr/>
            </p:nvSpPr>
            <p:spPr bwMode="auto">
              <a:xfrm>
                <a:off x="3795713" y="2759075"/>
                <a:ext cx="119063" cy="69850"/>
              </a:xfrm>
              <a:custGeom>
                <a:avLst/>
                <a:gdLst>
                  <a:gd name="T0" fmla="*/ 0 w 61"/>
                  <a:gd name="T1" fmla="*/ 36 h 36"/>
                  <a:gd name="T2" fmla="*/ 61 w 61"/>
                  <a:gd name="T3" fmla="*/ 7 h 36"/>
                  <a:gd name="T4" fmla="*/ 0 60000 65536"/>
                  <a:gd name="T5" fmla="*/ 0 60000 65536"/>
                </a:gdLst>
                <a:ahLst/>
                <a:cxnLst>
                  <a:cxn ang="T4">
                    <a:pos x="T0" y="T1"/>
                  </a:cxn>
                  <a:cxn ang="T5">
                    <a:pos x="T2" y="T3"/>
                  </a:cxn>
                </a:cxnLst>
                <a:rect l="0" t="0" r="r" b="b"/>
                <a:pathLst>
                  <a:path w="61" h="36">
                    <a:moveTo>
                      <a:pt x="0" y="36"/>
                    </a:moveTo>
                    <a:cubicBezTo>
                      <a:pt x="0" y="36"/>
                      <a:pt x="18" y="0"/>
                      <a:pt x="61" y="7"/>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84" name="Freeform 229"/>
              <p:cNvSpPr>
                <a:spLocks/>
              </p:cNvSpPr>
              <p:nvPr/>
            </p:nvSpPr>
            <p:spPr bwMode="auto">
              <a:xfrm>
                <a:off x="3784601" y="2816225"/>
                <a:ext cx="26988" cy="30163"/>
              </a:xfrm>
              <a:custGeom>
                <a:avLst/>
                <a:gdLst>
                  <a:gd name="T0" fmla="*/ 17 w 17"/>
                  <a:gd name="T1" fmla="*/ 9 h 19"/>
                  <a:gd name="T2" fmla="*/ 1 w 17"/>
                  <a:gd name="T3" fmla="*/ 19 h 19"/>
                  <a:gd name="T4" fmla="*/ 0 w 17"/>
                  <a:gd name="T5" fmla="*/ 0 h 19"/>
                  <a:gd name="T6" fmla="*/ 17 w 17"/>
                  <a:gd name="T7" fmla="*/ 9 h 19"/>
                  <a:gd name="T8" fmla="*/ 17 w 17"/>
                  <a:gd name="T9" fmla="*/ 9 h 19"/>
                  <a:gd name="T10" fmla="*/ 17 w 17"/>
                  <a:gd name="T11" fmla="*/ 9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9">
                    <a:moveTo>
                      <a:pt x="17" y="9"/>
                    </a:moveTo>
                    <a:lnTo>
                      <a:pt x="1" y="19"/>
                    </a:lnTo>
                    <a:lnTo>
                      <a:pt x="0" y="0"/>
                    </a:lnTo>
                    <a:lnTo>
                      <a:pt x="17" y="9"/>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85" name="Freeform 230"/>
              <p:cNvSpPr>
                <a:spLocks/>
              </p:cNvSpPr>
              <p:nvPr/>
            </p:nvSpPr>
            <p:spPr bwMode="auto">
              <a:xfrm>
                <a:off x="3784601" y="2816225"/>
                <a:ext cx="26988" cy="30163"/>
              </a:xfrm>
              <a:custGeom>
                <a:avLst/>
                <a:gdLst>
                  <a:gd name="T0" fmla="*/ 17 w 17"/>
                  <a:gd name="T1" fmla="*/ 9 h 19"/>
                  <a:gd name="T2" fmla="*/ 1 w 17"/>
                  <a:gd name="T3" fmla="*/ 19 h 19"/>
                  <a:gd name="T4" fmla="*/ 0 w 17"/>
                  <a:gd name="T5" fmla="*/ 0 h 19"/>
                  <a:gd name="T6" fmla="*/ 17 w 17"/>
                  <a:gd name="T7" fmla="*/ 9 h 19"/>
                  <a:gd name="T8" fmla="*/ 17 w 17"/>
                  <a:gd name="T9" fmla="*/ 9 h 19"/>
                  <a:gd name="T10" fmla="*/ 17 w 17"/>
                  <a:gd name="T11" fmla="*/ 9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9">
                    <a:moveTo>
                      <a:pt x="17" y="9"/>
                    </a:moveTo>
                    <a:lnTo>
                      <a:pt x="1" y="19"/>
                    </a:lnTo>
                    <a:lnTo>
                      <a:pt x="0" y="0"/>
                    </a:lnTo>
                    <a:lnTo>
                      <a:pt x="17" y="9"/>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86" name="Freeform 231"/>
              <p:cNvSpPr>
                <a:spLocks/>
              </p:cNvSpPr>
              <p:nvPr/>
            </p:nvSpPr>
            <p:spPr bwMode="auto">
              <a:xfrm>
                <a:off x="3906838" y="2759075"/>
                <a:ext cx="28575" cy="28575"/>
              </a:xfrm>
              <a:custGeom>
                <a:avLst/>
                <a:gdLst>
                  <a:gd name="T0" fmla="*/ 0 w 18"/>
                  <a:gd name="T1" fmla="*/ 18 h 18"/>
                  <a:gd name="T2" fmla="*/ 18 w 18"/>
                  <a:gd name="T3" fmla="*/ 11 h 18"/>
                  <a:gd name="T4" fmla="*/ 4 w 18"/>
                  <a:gd name="T5" fmla="*/ 0 h 18"/>
                  <a:gd name="T6" fmla="*/ 0 w 18"/>
                  <a:gd name="T7" fmla="*/ 18 h 18"/>
                  <a:gd name="T8" fmla="*/ 0 w 18"/>
                  <a:gd name="T9" fmla="*/ 18 h 18"/>
                  <a:gd name="T10" fmla="*/ 0 w 18"/>
                  <a:gd name="T11" fmla="*/ 18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8">
                    <a:moveTo>
                      <a:pt x="0" y="18"/>
                    </a:moveTo>
                    <a:lnTo>
                      <a:pt x="18" y="11"/>
                    </a:lnTo>
                    <a:lnTo>
                      <a:pt x="4" y="0"/>
                    </a:lnTo>
                    <a:lnTo>
                      <a:pt x="0" y="18"/>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87" name="Freeform 232"/>
              <p:cNvSpPr>
                <a:spLocks/>
              </p:cNvSpPr>
              <p:nvPr/>
            </p:nvSpPr>
            <p:spPr bwMode="auto">
              <a:xfrm>
                <a:off x="3906838" y="2759075"/>
                <a:ext cx="28575" cy="28575"/>
              </a:xfrm>
              <a:custGeom>
                <a:avLst/>
                <a:gdLst>
                  <a:gd name="T0" fmla="*/ 0 w 18"/>
                  <a:gd name="T1" fmla="*/ 18 h 18"/>
                  <a:gd name="T2" fmla="*/ 18 w 18"/>
                  <a:gd name="T3" fmla="*/ 11 h 18"/>
                  <a:gd name="T4" fmla="*/ 4 w 18"/>
                  <a:gd name="T5" fmla="*/ 0 h 18"/>
                  <a:gd name="T6" fmla="*/ 0 w 18"/>
                  <a:gd name="T7" fmla="*/ 18 h 18"/>
                  <a:gd name="T8" fmla="*/ 0 w 18"/>
                  <a:gd name="T9" fmla="*/ 18 h 18"/>
                  <a:gd name="T10" fmla="*/ 0 w 18"/>
                  <a:gd name="T11" fmla="*/ 18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8">
                    <a:moveTo>
                      <a:pt x="0" y="18"/>
                    </a:moveTo>
                    <a:lnTo>
                      <a:pt x="18" y="11"/>
                    </a:lnTo>
                    <a:lnTo>
                      <a:pt x="4" y="0"/>
                    </a:lnTo>
                    <a:lnTo>
                      <a:pt x="0" y="18"/>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88" name="Freeform 233"/>
              <p:cNvSpPr>
                <a:spLocks/>
              </p:cNvSpPr>
              <p:nvPr/>
            </p:nvSpPr>
            <p:spPr bwMode="auto">
              <a:xfrm>
                <a:off x="4051301" y="2857500"/>
                <a:ext cx="61913" cy="63500"/>
              </a:xfrm>
              <a:custGeom>
                <a:avLst/>
                <a:gdLst>
                  <a:gd name="T0" fmla="*/ 32 w 32"/>
                  <a:gd name="T1" fmla="*/ 5 h 33"/>
                  <a:gd name="T2" fmla="*/ 1 w 32"/>
                  <a:gd name="T3" fmla="*/ 33 h 33"/>
                  <a:gd name="T4" fmla="*/ 0 60000 65536"/>
                  <a:gd name="T5" fmla="*/ 0 60000 65536"/>
                </a:gdLst>
                <a:ahLst/>
                <a:cxnLst>
                  <a:cxn ang="T4">
                    <a:pos x="T0" y="T1"/>
                  </a:cxn>
                  <a:cxn ang="T5">
                    <a:pos x="T2" y="T3"/>
                  </a:cxn>
                </a:cxnLst>
                <a:rect l="0" t="0" r="r" b="b"/>
                <a:pathLst>
                  <a:path w="32" h="33">
                    <a:moveTo>
                      <a:pt x="32" y="5"/>
                    </a:moveTo>
                    <a:cubicBezTo>
                      <a:pt x="32" y="5"/>
                      <a:pt x="0" y="0"/>
                      <a:pt x="1" y="33"/>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89" name="Freeform 234"/>
              <p:cNvSpPr>
                <a:spLocks/>
              </p:cNvSpPr>
              <p:nvPr/>
            </p:nvSpPr>
            <p:spPr bwMode="auto">
              <a:xfrm>
                <a:off x="4106863" y="2852738"/>
                <a:ext cx="26988" cy="26988"/>
              </a:xfrm>
              <a:custGeom>
                <a:avLst/>
                <a:gdLst>
                  <a:gd name="T0" fmla="*/ 3 w 17"/>
                  <a:gd name="T1" fmla="*/ 0 h 17"/>
                  <a:gd name="T2" fmla="*/ 17 w 17"/>
                  <a:gd name="T3" fmla="*/ 11 h 17"/>
                  <a:gd name="T4" fmla="*/ 0 w 17"/>
                  <a:gd name="T5" fmla="*/ 17 h 17"/>
                  <a:gd name="T6" fmla="*/ 3 w 17"/>
                  <a:gd name="T7" fmla="*/ 0 h 17"/>
                  <a:gd name="T8" fmla="*/ 3 w 17"/>
                  <a:gd name="T9" fmla="*/ 0 h 17"/>
                  <a:gd name="T10" fmla="*/ 3 w 1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3" y="0"/>
                    </a:moveTo>
                    <a:lnTo>
                      <a:pt x="17" y="11"/>
                    </a:lnTo>
                    <a:lnTo>
                      <a:pt x="0" y="17"/>
                    </a:lnTo>
                    <a:lnTo>
                      <a:pt x="3"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0" name="Freeform 235"/>
              <p:cNvSpPr>
                <a:spLocks/>
              </p:cNvSpPr>
              <p:nvPr/>
            </p:nvSpPr>
            <p:spPr bwMode="auto">
              <a:xfrm>
                <a:off x="4106863" y="2852738"/>
                <a:ext cx="26988" cy="26988"/>
              </a:xfrm>
              <a:custGeom>
                <a:avLst/>
                <a:gdLst>
                  <a:gd name="T0" fmla="*/ 3 w 17"/>
                  <a:gd name="T1" fmla="*/ 0 h 17"/>
                  <a:gd name="T2" fmla="*/ 17 w 17"/>
                  <a:gd name="T3" fmla="*/ 11 h 17"/>
                  <a:gd name="T4" fmla="*/ 0 w 17"/>
                  <a:gd name="T5" fmla="*/ 17 h 17"/>
                  <a:gd name="T6" fmla="*/ 3 w 17"/>
                  <a:gd name="T7" fmla="*/ 0 h 17"/>
                  <a:gd name="T8" fmla="*/ 3 w 17"/>
                  <a:gd name="T9" fmla="*/ 0 h 17"/>
                  <a:gd name="T10" fmla="*/ 3 w 1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3" y="0"/>
                    </a:moveTo>
                    <a:lnTo>
                      <a:pt x="17" y="11"/>
                    </a:lnTo>
                    <a:lnTo>
                      <a:pt x="0" y="17"/>
                    </a:lnTo>
                    <a:lnTo>
                      <a:pt x="3"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1" name="Freeform 236"/>
              <p:cNvSpPr>
                <a:spLocks/>
              </p:cNvSpPr>
              <p:nvPr/>
            </p:nvSpPr>
            <p:spPr bwMode="auto">
              <a:xfrm>
                <a:off x="4040188" y="2917825"/>
                <a:ext cx="26988" cy="22225"/>
              </a:xfrm>
              <a:custGeom>
                <a:avLst/>
                <a:gdLst>
                  <a:gd name="T0" fmla="*/ 0 w 17"/>
                  <a:gd name="T1" fmla="*/ 0 h 14"/>
                  <a:gd name="T2" fmla="*/ 9 w 17"/>
                  <a:gd name="T3" fmla="*/ 14 h 14"/>
                  <a:gd name="T4" fmla="*/ 17 w 17"/>
                  <a:gd name="T5" fmla="*/ 0 h 14"/>
                  <a:gd name="T6" fmla="*/ 0 w 17"/>
                  <a:gd name="T7" fmla="*/ 0 h 14"/>
                  <a:gd name="T8" fmla="*/ 0 w 17"/>
                  <a:gd name="T9" fmla="*/ 0 h 14"/>
                  <a:gd name="T10" fmla="*/ 0 w 17"/>
                  <a:gd name="T11" fmla="*/ 0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4">
                    <a:moveTo>
                      <a:pt x="0" y="0"/>
                    </a:moveTo>
                    <a:lnTo>
                      <a:pt x="9" y="14"/>
                    </a:lnTo>
                    <a:lnTo>
                      <a:pt x="17" y="0"/>
                    </a:lnTo>
                    <a:lnTo>
                      <a:pt x="0"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2" name="Freeform 237"/>
              <p:cNvSpPr>
                <a:spLocks/>
              </p:cNvSpPr>
              <p:nvPr/>
            </p:nvSpPr>
            <p:spPr bwMode="auto">
              <a:xfrm>
                <a:off x="4040188" y="2917825"/>
                <a:ext cx="26988" cy="22225"/>
              </a:xfrm>
              <a:custGeom>
                <a:avLst/>
                <a:gdLst>
                  <a:gd name="T0" fmla="*/ 0 w 17"/>
                  <a:gd name="T1" fmla="*/ 0 h 14"/>
                  <a:gd name="T2" fmla="*/ 9 w 17"/>
                  <a:gd name="T3" fmla="*/ 14 h 14"/>
                  <a:gd name="T4" fmla="*/ 17 w 17"/>
                  <a:gd name="T5" fmla="*/ 0 h 14"/>
                  <a:gd name="T6" fmla="*/ 0 w 17"/>
                  <a:gd name="T7" fmla="*/ 0 h 14"/>
                  <a:gd name="T8" fmla="*/ 0 w 17"/>
                  <a:gd name="T9" fmla="*/ 0 h 14"/>
                  <a:gd name="T10" fmla="*/ 0 w 17"/>
                  <a:gd name="T11" fmla="*/ 0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4">
                    <a:moveTo>
                      <a:pt x="0" y="0"/>
                    </a:moveTo>
                    <a:lnTo>
                      <a:pt x="9" y="14"/>
                    </a:lnTo>
                    <a:lnTo>
                      <a:pt x="17" y="0"/>
                    </a:lnTo>
                    <a:lnTo>
                      <a:pt x="0"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3" name="Freeform 238"/>
              <p:cNvSpPr>
                <a:spLocks/>
              </p:cNvSpPr>
              <p:nvPr/>
            </p:nvSpPr>
            <p:spPr bwMode="auto">
              <a:xfrm>
                <a:off x="3941763" y="2897188"/>
                <a:ext cx="77788" cy="46038"/>
              </a:xfrm>
              <a:custGeom>
                <a:avLst/>
                <a:gdLst>
                  <a:gd name="T0" fmla="*/ 40 w 40"/>
                  <a:gd name="T1" fmla="*/ 23 h 23"/>
                  <a:gd name="T2" fmla="*/ 0 w 40"/>
                  <a:gd name="T3" fmla="*/ 23 h 23"/>
                  <a:gd name="T4" fmla="*/ 0 60000 65536"/>
                  <a:gd name="T5" fmla="*/ 0 60000 65536"/>
                </a:gdLst>
                <a:ahLst/>
                <a:cxnLst>
                  <a:cxn ang="T4">
                    <a:pos x="T0" y="T1"/>
                  </a:cxn>
                  <a:cxn ang="T5">
                    <a:pos x="T2" y="T3"/>
                  </a:cxn>
                </a:cxnLst>
                <a:rect l="0" t="0" r="r" b="b"/>
                <a:pathLst>
                  <a:path w="40" h="23">
                    <a:moveTo>
                      <a:pt x="40" y="23"/>
                    </a:moveTo>
                    <a:cubicBezTo>
                      <a:pt x="40" y="23"/>
                      <a:pt x="20" y="0"/>
                      <a:pt x="0" y="23"/>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4" name="Freeform 239"/>
              <p:cNvSpPr>
                <a:spLocks/>
              </p:cNvSpPr>
              <p:nvPr/>
            </p:nvSpPr>
            <p:spPr bwMode="auto">
              <a:xfrm>
                <a:off x="4005263" y="2928938"/>
                <a:ext cx="26988" cy="26988"/>
              </a:xfrm>
              <a:custGeom>
                <a:avLst/>
                <a:gdLst>
                  <a:gd name="T0" fmla="*/ 14 w 17"/>
                  <a:gd name="T1" fmla="*/ 0 h 17"/>
                  <a:gd name="T2" fmla="*/ 17 w 17"/>
                  <a:gd name="T3" fmla="*/ 17 h 17"/>
                  <a:gd name="T4" fmla="*/ 0 w 17"/>
                  <a:gd name="T5" fmla="*/ 12 h 17"/>
                  <a:gd name="T6" fmla="*/ 14 w 17"/>
                  <a:gd name="T7" fmla="*/ 0 h 17"/>
                  <a:gd name="T8" fmla="*/ 14 w 17"/>
                  <a:gd name="T9" fmla="*/ 0 h 17"/>
                  <a:gd name="T10" fmla="*/ 14 w 1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14" y="0"/>
                    </a:moveTo>
                    <a:lnTo>
                      <a:pt x="17" y="17"/>
                    </a:lnTo>
                    <a:lnTo>
                      <a:pt x="0" y="12"/>
                    </a:lnTo>
                    <a:lnTo>
                      <a:pt x="14"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5" name="Freeform 240"/>
              <p:cNvSpPr>
                <a:spLocks/>
              </p:cNvSpPr>
              <p:nvPr/>
            </p:nvSpPr>
            <p:spPr bwMode="auto">
              <a:xfrm>
                <a:off x="4005263" y="2928938"/>
                <a:ext cx="26988" cy="26988"/>
              </a:xfrm>
              <a:custGeom>
                <a:avLst/>
                <a:gdLst>
                  <a:gd name="T0" fmla="*/ 14 w 17"/>
                  <a:gd name="T1" fmla="*/ 0 h 17"/>
                  <a:gd name="T2" fmla="*/ 17 w 17"/>
                  <a:gd name="T3" fmla="*/ 17 h 17"/>
                  <a:gd name="T4" fmla="*/ 0 w 17"/>
                  <a:gd name="T5" fmla="*/ 12 h 17"/>
                  <a:gd name="T6" fmla="*/ 14 w 17"/>
                  <a:gd name="T7" fmla="*/ 0 h 17"/>
                  <a:gd name="T8" fmla="*/ 14 w 17"/>
                  <a:gd name="T9" fmla="*/ 0 h 17"/>
                  <a:gd name="T10" fmla="*/ 14 w 1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14" y="0"/>
                    </a:moveTo>
                    <a:lnTo>
                      <a:pt x="17" y="17"/>
                    </a:lnTo>
                    <a:lnTo>
                      <a:pt x="0" y="12"/>
                    </a:lnTo>
                    <a:lnTo>
                      <a:pt x="14"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6" name="Freeform 241"/>
              <p:cNvSpPr>
                <a:spLocks/>
              </p:cNvSpPr>
              <p:nvPr/>
            </p:nvSpPr>
            <p:spPr bwMode="auto">
              <a:xfrm>
                <a:off x="3929063" y="2932113"/>
                <a:ext cx="23813" cy="28575"/>
              </a:xfrm>
              <a:custGeom>
                <a:avLst/>
                <a:gdLst>
                  <a:gd name="T0" fmla="*/ 4 w 15"/>
                  <a:gd name="T1" fmla="*/ 0 h 18"/>
                  <a:gd name="T2" fmla="*/ 0 w 15"/>
                  <a:gd name="T3" fmla="*/ 18 h 18"/>
                  <a:gd name="T4" fmla="*/ 15 w 15"/>
                  <a:gd name="T5" fmla="*/ 11 h 18"/>
                  <a:gd name="T6" fmla="*/ 4 w 15"/>
                  <a:gd name="T7" fmla="*/ 0 h 18"/>
                  <a:gd name="T8" fmla="*/ 4 w 15"/>
                  <a:gd name="T9" fmla="*/ 0 h 18"/>
                  <a:gd name="T10" fmla="*/ 4 w 15"/>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8">
                    <a:moveTo>
                      <a:pt x="4" y="0"/>
                    </a:moveTo>
                    <a:lnTo>
                      <a:pt x="0" y="18"/>
                    </a:lnTo>
                    <a:lnTo>
                      <a:pt x="15" y="11"/>
                    </a:lnTo>
                    <a:lnTo>
                      <a:pt x="4"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7" name="Freeform 242"/>
              <p:cNvSpPr>
                <a:spLocks/>
              </p:cNvSpPr>
              <p:nvPr/>
            </p:nvSpPr>
            <p:spPr bwMode="auto">
              <a:xfrm>
                <a:off x="3929063" y="2932113"/>
                <a:ext cx="23813" cy="28575"/>
              </a:xfrm>
              <a:custGeom>
                <a:avLst/>
                <a:gdLst>
                  <a:gd name="T0" fmla="*/ 4 w 15"/>
                  <a:gd name="T1" fmla="*/ 0 h 18"/>
                  <a:gd name="T2" fmla="*/ 0 w 15"/>
                  <a:gd name="T3" fmla="*/ 18 h 18"/>
                  <a:gd name="T4" fmla="*/ 15 w 15"/>
                  <a:gd name="T5" fmla="*/ 11 h 18"/>
                  <a:gd name="T6" fmla="*/ 4 w 15"/>
                  <a:gd name="T7" fmla="*/ 0 h 18"/>
                  <a:gd name="T8" fmla="*/ 4 w 15"/>
                  <a:gd name="T9" fmla="*/ 0 h 18"/>
                  <a:gd name="T10" fmla="*/ 4 w 15"/>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8">
                    <a:moveTo>
                      <a:pt x="4" y="0"/>
                    </a:moveTo>
                    <a:lnTo>
                      <a:pt x="0" y="18"/>
                    </a:lnTo>
                    <a:lnTo>
                      <a:pt x="15" y="11"/>
                    </a:lnTo>
                    <a:lnTo>
                      <a:pt x="4"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8" name="Freeform 243"/>
              <p:cNvSpPr>
                <a:spLocks/>
              </p:cNvSpPr>
              <p:nvPr/>
            </p:nvSpPr>
            <p:spPr bwMode="auto">
              <a:xfrm>
                <a:off x="3752851" y="2928938"/>
                <a:ext cx="92075" cy="76200"/>
              </a:xfrm>
              <a:custGeom>
                <a:avLst/>
                <a:gdLst>
                  <a:gd name="T0" fmla="*/ 27 w 47"/>
                  <a:gd name="T1" fmla="*/ 0 h 39"/>
                  <a:gd name="T2" fmla="*/ 40 w 47"/>
                  <a:gd name="T3" fmla="*/ 9 h 39"/>
                  <a:gd name="T4" fmla="*/ 47 w 47"/>
                  <a:gd name="T5" fmla="*/ 27 h 39"/>
                  <a:gd name="T6" fmla="*/ 47 w 47"/>
                  <a:gd name="T7" fmla="*/ 38 h 39"/>
                  <a:gd name="T8" fmla="*/ 47 w 47"/>
                  <a:gd name="T9" fmla="*/ 39 h 39"/>
                  <a:gd name="T10" fmla="*/ 0 w 47"/>
                  <a:gd name="T11" fmla="*/ 39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 h="39">
                    <a:moveTo>
                      <a:pt x="27" y="0"/>
                    </a:moveTo>
                    <a:cubicBezTo>
                      <a:pt x="32" y="2"/>
                      <a:pt x="36" y="5"/>
                      <a:pt x="40" y="9"/>
                    </a:cubicBezTo>
                    <a:cubicBezTo>
                      <a:pt x="44" y="14"/>
                      <a:pt x="47" y="21"/>
                      <a:pt x="47" y="27"/>
                    </a:cubicBezTo>
                    <a:cubicBezTo>
                      <a:pt x="47" y="38"/>
                      <a:pt x="47" y="38"/>
                      <a:pt x="47" y="38"/>
                    </a:cubicBezTo>
                    <a:cubicBezTo>
                      <a:pt x="47" y="39"/>
                      <a:pt x="47" y="39"/>
                      <a:pt x="47" y="39"/>
                    </a:cubicBezTo>
                    <a:cubicBezTo>
                      <a:pt x="0" y="39"/>
                      <a:pt x="0" y="39"/>
                      <a:pt x="0" y="39"/>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9" name="Freeform 244"/>
              <p:cNvSpPr>
                <a:spLocks/>
              </p:cNvSpPr>
              <p:nvPr/>
            </p:nvSpPr>
            <p:spPr bwMode="auto">
              <a:xfrm>
                <a:off x="3729038" y="2928938"/>
                <a:ext cx="38100" cy="76200"/>
              </a:xfrm>
              <a:custGeom>
                <a:avLst/>
                <a:gdLst>
                  <a:gd name="T0" fmla="*/ 0 w 20"/>
                  <a:gd name="T1" fmla="*/ 39 h 39"/>
                  <a:gd name="T2" fmla="*/ 0 w 20"/>
                  <a:gd name="T3" fmla="*/ 38 h 39"/>
                  <a:gd name="T4" fmla="*/ 0 w 20"/>
                  <a:gd name="T5" fmla="*/ 27 h 39"/>
                  <a:gd name="T6" fmla="*/ 6 w 20"/>
                  <a:gd name="T7" fmla="*/ 10 h 39"/>
                  <a:gd name="T8" fmla="*/ 20 w 20"/>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9">
                    <a:moveTo>
                      <a:pt x="0" y="39"/>
                    </a:moveTo>
                    <a:cubicBezTo>
                      <a:pt x="0" y="38"/>
                      <a:pt x="0" y="38"/>
                      <a:pt x="0" y="38"/>
                    </a:cubicBezTo>
                    <a:cubicBezTo>
                      <a:pt x="0" y="27"/>
                      <a:pt x="0" y="27"/>
                      <a:pt x="0" y="27"/>
                    </a:cubicBezTo>
                    <a:cubicBezTo>
                      <a:pt x="0" y="21"/>
                      <a:pt x="2" y="15"/>
                      <a:pt x="6" y="10"/>
                    </a:cubicBezTo>
                    <a:cubicBezTo>
                      <a:pt x="9" y="6"/>
                      <a:pt x="15" y="2"/>
                      <a:pt x="20"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00" name="Oval 245"/>
              <p:cNvSpPr>
                <a:spLocks noChangeArrowheads="1"/>
              </p:cNvSpPr>
              <p:nvPr/>
            </p:nvSpPr>
            <p:spPr bwMode="auto">
              <a:xfrm>
                <a:off x="3756026" y="2859088"/>
                <a:ext cx="61913" cy="76200"/>
              </a:xfrm>
              <a:prstGeom prst="ellipse">
                <a:avLst/>
              </a:prstGeom>
              <a:noFill/>
              <a:ln w="12700" cap="rnd">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700">
                  <a:solidFill>
                    <a:srgbClr val="000000"/>
                  </a:solidFill>
                </a:endParaRPr>
              </a:p>
            </p:txBody>
          </p:sp>
          <p:sp>
            <p:nvSpPr>
              <p:cNvPr id="30801" name="Freeform 246"/>
              <p:cNvSpPr>
                <a:spLocks/>
              </p:cNvSpPr>
              <p:nvPr/>
            </p:nvSpPr>
            <p:spPr bwMode="auto">
              <a:xfrm>
                <a:off x="3944938" y="2828925"/>
                <a:ext cx="88900" cy="74613"/>
              </a:xfrm>
              <a:custGeom>
                <a:avLst/>
                <a:gdLst>
                  <a:gd name="T0" fmla="*/ 27 w 46"/>
                  <a:gd name="T1" fmla="*/ 0 h 39"/>
                  <a:gd name="T2" fmla="*/ 40 w 46"/>
                  <a:gd name="T3" fmla="*/ 8 h 39"/>
                  <a:gd name="T4" fmla="*/ 46 w 46"/>
                  <a:gd name="T5" fmla="*/ 27 h 39"/>
                  <a:gd name="T6" fmla="*/ 46 w 46"/>
                  <a:gd name="T7" fmla="*/ 37 h 39"/>
                  <a:gd name="T8" fmla="*/ 46 w 46"/>
                  <a:gd name="T9" fmla="*/ 39 h 39"/>
                  <a:gd name="T10" fmla="*/ 0 w 46"/>
                  <a:gd name="T11" fmla="*/ 39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9">
                    <a:moveTo>
                      <a:pt x="27" y="0"/>
                    </a:moveTo>
                    <a:cubicBezTo>
                      <a:pt x="32" y="2"/>
                      <a:pt x="36" y="5"/>
                      <a:pt x="40" y="8"/>
                    </a:cubicBezTo>
                    <a:cubicBezTo>
                      <a:pt x="44" y="14"/>
                      <a:pt x="46" y="20"/>
                      <a:pt x="46" y="27"/>
                    </a:cubicBezTo>
                    <a:cubicBezTo>
                      <a:pt x="46" y="37"/>
                      <a:pt x="46" y="37"/>
                      <a:pt x="46" y="37"/>
                    </a:cubicBezTo>
                    <a:cubicBezTo>
                      <a:pt x="46" y="39"/>
                      <a:pt x="46" y="39"/>
                      <a:pt x="46" y="39"/>
                    </a:cubicBezTo>
                    <a:cubicBezTo>
                      <a:pt x="0" y="39"/>
                      <a:pt x="0" y="39"/>
                      <a:pt x="0" y="39"/>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02" name="Freeform 247"/>
              <p:cNvSpPr>
                <a:spLocks/>
              </p:cNvSpPr>
              <p:nvPr/>
            </p:nvSpPr>
            <p:spPr bwMode="auto">
              <a:xfrm>
                <a:off x="3922713" y="2828925"/>
                <a:ext cx="36513" cy="74613"/>
              </a:xfrm>
              <a:custGeom>
                <a:avLst/>
                <a:gdLst>
                  <a:gd name="T0" fmla="*/ 0 w 19"/>
                  <a:gd name="T1" fmla="*/ 39 h 39"/>
                  <a:gd name="T2" fmla="*/ 0 w 19"/>
                  <a:gd name="T3" fmla="*/ 37 h 39"/>
                  <a:gd name="T4" fmla="*/ 0 w 19"/>
                  <a:gd name="T5" fmla="*/ 27 h 39"/>
                  <a:gd name="T6" fmla="*/ 6 w 19"/>
                  <a:gd name="T7" fmla="*/ 10 h 39"/>
                  <a:gd name="T8" fmla="*/ 19 w 1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9">
                    <a:moveTo>
                      <a:pt x="0" y="39"/>
                    </a:moveTo>
                    <a:cubicBezTo>
                      <a:pt x="0" y="37"/>
                      <a:pt x="0" y="37"/>
                      <a:pt x="0" y="37"/>
                    </a:cubicBezTo>
                    <a:cubicBezTo>
                      <a:pt x="0" y="27"/>
                      <a:pt x="0" y="27"/>
                      <a:pt x="0" y="27"/>
                    </a:cubicBezTo>
                    <a:cubicBezTo>
                      <a:pt x="0" y="20"/>
                      <a:pt x="2" y="15"/>
                      <a:pt x="6" y="10"/>
                    </a:cubicBezTo>
                    <a:cubicBezTo>
                      <a:pt x="8" y="6"/>
                      <a:pt x="14" y="1"/>
                      <a:pt x="19"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03" name="Freeform 248"/>
              <p:cNvSpPr>
                <a:spLocks/>
              </p:cNvSpPr>
              <p:nvPr/>
            </p:nvSpPr>
            <p:spPr bwMode="auto">
              <a:xfrm>
                <a:off x="3949701" y="2759075"/>
                <a:ext cx="61913" cy="76200"/>
              </a:xfrm>
              <a:custGeom>
                <a:avLst/>
                <a:gdLst>
                  <a:gd name="T0" fmla="*/ 32 w 32"/>
                  <a:gd name="T1" fmla="*/ 20 h 40"/>
                  <a:gd name="T2" fmla="*/ 16 w 32"/>
                  <a:gd name="T3" fmla="*/ 40 h 40"/>
                  <a:gd name="T4" fmla="*/ 0 w 32"/>
                  <a:gd name="T5" fmla="*/ 20 h 40"/>
                  <a:gd name="T6" fmla="*/ 16 w 32"/>
                  <a:gd name="T7" fmla="*/ 0 h 40"/>
                  <a:gd name="T8" fmla="*/ 32 w 32"/>
                  <a:gd name="T9" fmla="*/ 2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0">
                    <a:moveTo>
                      <a:pt x="32" y="20"/>
                    </a:moveTo>
                    <a:cubicBezTo>
                      <a:pt x="32" y="31"/>
                      <a:pt x="25" y="40"/>
                      <a:pt x="16" y="40"/>
                    </a:cubicBezTo>
                    <a:cubicBezTo>
                      <a:pt x="7" y="40"/>
                      <a:pt x="0" y="31"/>
                      <a:pt x="0" y="20"/>
                    </a:cubicBezTo>
                    <a:cubicBezTo>
                      <a:pt x="0" y="9"/>
                      <a:pt x="7" y="0"/>
                      <a:pt x="16" y="0"/>
                    </a:cubicBezTo>
                    <a:cubicBezTo>
                      <a:pt x="24" y="0"/>
                      <a:pt x="32" y="9"/>
                      <a:pt x="32" y="20"/>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04" name="Freeform 249"/>
              <p:cNvSpPr>
                <a:spLocks/>
              </p:cNvSpPr>
              <p:nvPr/>
            </p:nvSpPr>
            <p:spPr bwMode="auto">
              <a:xfrm>
                <a:off x="4138613" y="2928938"/>
                <a:ext cx="88900" cy="79375"/>
              </a:xfrm>
              <a:custGeom>
                <a:avLst/>
                <a:gdLst>
                  <a:gd name="T0" fmla="*/ 26 w 46"/>
                  <a:gd name="T1" fmla="*/ 0 h 41"/>
                  <a:gd name="T2" fmla="*/ 39 w 46"/>
                  <a:gd name="T3" fmla="*/ 9 h 41"/>
                  <a:gd name="T4" fmla="*/ 46 w 46"/>
                  <a:gd name="T5" fmla="*/ 28 h 41"/>
                  <a:gd name="T6" fmla="*/ 46 w 46"/>
                  <a:gd name="T7" fmla="*/ 39 h 41"/>
                  <a:gd name="T8" fmla="*/ 46 w 46"/>
                  <a:gd name="T9" fmla="*/ 41 h 41"/>
                  <a:gd name="T10" fmla="*/ 0 w 46"/>
                  <a:gd name="T11" fmla="*/ 41 h 4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41">
                    <a:moveTo>
                      <a:pt x="26" y="0"/>
                    </a:moveTo>
                    <a:cubicBezTo>
                      <a:pt x="31" y="2"/>
                      <a:pt x="36" y="6"/>
                      <a:pt x="39" y="9"/>
                    </a:cubicBezTo>
                    <a:cubicBezTo>
                      <a:pt x="43" y="15"/>
                      <a:pt x="46" y="21"/>
                      <a:pt x="46" y="28"/>
                    </a:cubicBezTo>
                    <a:cubicBezTo>
                      <a:pt x="46" y="39"/>
                      <a:pt x="46" y="39"/>
                      <a:pt x="46" y="39"/>
                    </a:cubicBezTo>
                    <a:cubicBezTo>
                      <a:pt x="46" y="41"/>
                      <a:pt x="46" y="41"/>
                      <a:pt x="46" y="41"/>
                    </a:cubicBezTo>
                    <a:cubicBezTo>
                      <a:pt x="0" y="41"/>
                      <a:pt x="0" y="41"/>
                      <a:pt x="0" y="41"/>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05" name="Freeform 250"/>
              <p:cNvSpPr>
                <a:spLocks/>
              </p:cNvSpPr>
              <p:nvPr/>
            </p:nvSpPr>
            <p:spPr bwMode="auto">
              <a:xfrm>
                <a:off x="4116388" y="2932113"/>
                <a:ext cx="36513" cy="76200"/>
              </a:xfrm>
              <a:custGeom>
                <a:avLst/>
                <a:gdLst>
                  <a:gd name="T0" fmla="*/ 0 w 19"/>
                  <a:gd name="T1" fmla="*/ 39 h 39"/>
                  <a:gd name="T2" fmla="*/ 0 w 19"/>
                  <a:gd name="T3" fmla="*/ 37 h 39"/>
                  <a:gd name="T4" fmla="*/ 0 w 19"/>
                  <a:gd name="T5" fmla="*/ 27 h 39"/>
                  <a:gd name="T6" fmla="*/ 5 w 19"/>
                  <a:gd name="T7" fmla="*/ 10 h 39"/>
                  <a:gd name="T8" fmla="*/ 19 w 19"/>
                  <a:gd name="T9" fmla="*/ 0 h 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9">
                    <a:moveTo>
                      <a:pt x="0" y="39"/>
                    </a:moveTo>
                    <a:cubicBezTo>
                      <a:pt x="0" y="37"/>
                      <a:pt x="0" y="37"/>
                      <a:pt x="0" y="37"/>
                    </a:cubicBezTo>
                    <a:cubicBezTo>
                      <a:pt x="0" y="27"/>
                      <a:pt x="0" y="27"/>
                      <a:pt x="0" y="27"/>
                    </a:cubicBezTo>
                    <a:cubicBezTo>
                      <a:pt x="0" y="20"/>
                      <a:pt x="2" y="15"/>
                      <a:pt x="5" y="10"/>
                    </a:cubicBezTo>
                    <a:cubicBezTo>
                      <a:pt x="8" y="6"/>
                      <a:pt x="14" y="1"/>
                      <a:pt x="19"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06" name="Freeform 251"/>
              <p:cNvSpPr>
                <a:spLocks/>
              </p:cNvSpPr>
              <p:nvPr/>
            </p:nvSpPr>
            <p:spPr bwMode="auto">
              <a:xfrm>
                <a:off x="4141788" y="2859088"/>
                <a:ext cx="61913" cy="79375"/>
              </a:xfrm>
              <a:custGeom>
                <a:avLst/>
                <a:gdLst>
                  <a:gd name="T0" fmla="*/ 32 w 32"/>
                  <a:gd name="T1" fmla="*/ 21 h 41"/>
                  <a:gd name="T2" fmla="*/ 16 w 32"/>
                  <a:gd name="T3" fmla="*/ 41 h 41"/>
                  <a:gd name="T4" fmla="*/ 0 w 32"/>
                  <a:gd name="T5" fmla="*/ 21 h 41"/>
                  <a:gd name="T6" fmla="*/ 16 w 32"/>
                  <a:gd name="T7" fmla="*/ 0 h 41"/>
                  <a:gd name="T8" fmla="*/ 32 w 32"/>
                  <a:gd name="T9" fmla="*/ 2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1">
                    <a:moveTo>
                      <a:pt x="32" y="21"/>
                    </a:moveTo>
                    <a:cubicBezTo>
                      <a:pt x="32" y="32"/>
                      <a:pt x="25" y="41"/>
                      <a:pt x="16" y="41"/>
                    </a:cubicBezTo>
                    <a:cubicBezTo>
                      <a:pt x="8" y="41"/>
                      <a:pt x="0" y="32"/>
                      <a:pt x="0" y="21"/>
                    </a:cubicBezTo>
                    <a:cubicBezTo>
                      <a:pt x="0" y="9"/>
                      <a:pt x="7" y="0"/>
                      <a:pt x="16" y="0"/>
                    </a:cubicBezTo>
                    <a:cubicBezTo>
                      <a:pt x="25" y="0"/>
                      <a:pt x="32" y="9"/>
                      <a:pt x="32" y="21"/>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07" name="Freeform 252"/>
              <p:cNvSpPr>
                <a:spLocks/>
              </p:cNvSpPr>
              <p:nvPr/>
            </p:nvSpPr>
            <p:spPr bwMode="auto">
              <a:xfrm>
                <a:off x="4021138" y="3028950"/>
                <a:ext cx="88900" cy="74613"/>
              </a:xfrm>
              <a:custGeom>
                <a:avLst/>
                <a:gdLst>
                  <a:gd name="T0" fmla="*/ 27 w 46"/>
                  <a:gd name="T1" fmla="*/ 0 h 38"/>
                  <a:gd name="T2" fmla="*/ 39 w 46"/>
                  <a:gd name="T3" fmla="*/ 8 h 38"/>
                  <a:gd name="T4" fmla="*/ 46 w 46"/>
                  <a:gd name="T5" fmla="*/ 27 h 38"/>
                  <a:gd name="T6" fmla="*/ 46 w 46"/>
                  <a:gd name="T7" fmla="*/ 37 h 38"/>
                  <a:gd name="T8" fmla="*/ 46 w 46"/>
                  <a:gd name="T9" fmla="*/ 38 h 38"/>
                  <a:gd name="T10" fmla="*/ 0 w 46"/>
                  <a:gd name="T11" fmla="*/ 38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27" y="0"/>
                    </a:moveTo>
                    <a:cubicBezTo>
                      <a:pt x="31" y="2"/>
                      <a:pt x="36" y="5"/>
                      <a:pt x="39" y="8"/>
                    </a:cubicBezTo>
                    <a:cubicBezTo>
                      <a:pt x="43" y="13"/>
                      <a:pt x="46" y="20"/>
                      <a:pt x="46" y="27"/>
                    </a:cubicBezTo>
                    <a:cubicBezTo>
                      <a:pt x="46" y="37"/>
                      <a:pt x="46" y="37"/>
                      <a:pt x="46" y="37"/>
                    </a:cubicBezTo>
                    <a:cubicBezTo>
                      <a:pt x="46" y="38"/>
                      <a:pt x="46" y="38"/>
                      <a:pt x="46" y="38"/>
                    </a:cubicBezTo>
                    <a:cubicBezTo>
                      <a:pt x="0" y="38"/>
                      <a:pt x="0" y="38"/>
                      <a:pt x="0" y="38"/>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08" name="Freeform 253"/>
              <p:cNvSpPr>
                <a:spLocks/>
              </p:cNvSpPr>
              <p:nvPr/>
            </p:nvSpPr>
            <p:spPr bwMode="auto">
              <a:xfrm>
                <a:off x="3997326" y="3028950"/>
                <a:ext cx="36513" cy="74613"/>
              </a:xfrm>
              <a:custGeom>
                <a:avLst/>
                <a:gdLst>
                  <a:gd name="T0" fmla="*/ 0 w 19"/>
                  <a:gd name="T1" fmla="*/ 38 h 38"/>
                  <a:gd name="T2" fmla="*/ 0 w 19"/>
                  <a:gd name="T3" fmla="*/ 37 h 38"/>
                  <a:gd name="T4" fmla="*/ 0 w 19"/>
                  <a:gd name="T5" fmla="*/ 27 h 38"/>
                  <a:gd name="T6" fmla="*/ 5 w 19"/>
                  <a:gd name="T7" fmla="*/ 10 h 38"/>
                  <a:gd name="T8" fmla="*/ 19 w 19"/>
                  <a:gd name="T9" fmla="*/ 0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38">
                    <a:moveTo>
                      <a:pt x="0" y="38"/>
                    </a:moveTo>
                    <a:cubicBezTo>
                      <a:pt x="0" y="37"/>
                      <a:pt x="0" y="37"/>
                      <a:pt x="0" y="37"/>
                    </a:cubicBezTo>
                    <a:cubicBezTo>
                      <a:pt x="0" y="27"/>
                      <a:pt x="0" y="27"/>
                      <a:pt x="0" y="27"/>
                    </a:cubicBezTo>
                    <a:cubicBezTo>
                      <a:pt x="0" y="20"/>
                      <a:pt x="2" y="15"/>
                      <a:pt x="5" y="10"/>
                    </a:cubicBezTo>
                    <a:cubicBezTo>
                      <a:pt x="8" y="6"/>
                      <a:pt x="14" y="1"/>
                      <a:pt x="19"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09" name="Freeform 254"/>
              <p:cNvSpPr>
                <a:spLocks/>
              </p:cNvSpPr>
              <p:nvPr/>
            </p:nvSpPr>
            <p:spPr bwMode="auto">
              <a:xfrm>
                <a:off x="4022726" y="2960688"/>
                <a:ext cx="60325" cy="73025"/>
              </a:xfrm>
              <a:custGeom>
                <a:avLst/>
                <a:gdLst>
                  <a:gd name="T0" fmla="*/ 31 w 31"/>
                  <a:gd name="T1" fmla="*/ 19 h 38"/>
                  <a:gd name="T2" fmla="*/ 16 w 31"/>
                  <a:gd name="T3" fmla="*/ 38 h 38"/>
                  <a:gd name="T4" fmla="*/ 0 w 31"/>
                  <a:gd name="T5" fmla="*/ 19 h 38"/>
                  <a:gd name="T6" fmla="*/ 16 w 31"/>
                  <a:gd name="T7" fmla="*/ 0 h 38"/>
                  <a:gd name="T8" fmla="*/ 31 w 31"/>
                  <a:gd name="T9" fmla="*/ 19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38">
                    <a:moveTo>
                      <a:pt x="31" y="19"/>
                    </a:moveTo>
                    <a:cubicBezTo>
                      <a:pt x="31" y="30"/>
                      <a:pt x="24" y="38"/>
                      <a:pt x="16" y="38"/>
                    </a:cubicBezTo>
                    <a:cubicBezTo>
                      <a:pt x="8" y="38"/>
                      <a:pt x="0" y="30"/>
                      <a:pt x="0" y="19"/>
                    </a:cubicBezTo>
                    <a:cubicBezTo>
                      <a:pt x="0" y="8"/>
                      <a:pt x="7" y="0"/>
                      <a:pt x="16" y="0"/>
                    </a:cubicBezTo>
                    <a:cubicBezTo>
                      <a:pt x="24" y="0"/>
                      <a:pt x="31" y="8"/>
                      <a:pt x="31" y="19"/>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10" name="Freeform 255"/>
              <p:cNvSpPr>
                <a:spLocks/>
              </p:cNvSpPr>
              <p:nvPr/>
            </p:nvSpPr>
            <p:spPr bwMode="auto">
              <a:xfrm>
                <a:off x="3871913" y="3032125"/>
                <a:ext cx="87313" cy="76200"/>
              </a:xfrm>
              <a:custGeom>
                <a:avLst/>
                <a:gdLst>
                  <a:gd name="T0" fmla="*/ 26 w 45"/>
                  <a:gd name="T1" fmla="*/ 0 h 40"/>
                  <a:gd name="T2" fmla="*/ 39 w 45"/>
                  <a:gd name="T3" fmla="*/ 9 h 40"/>
                  <a:gd name="T4" fmla="*/ 45 w 45"/>
                  <a:gd name="T5" fmla="*/ 28 h 40"/>
                  <a:gd name="T6" fmla="*/ 45 w 45"/>
                  <a:gd name="T7" fmla="*/ 39 h 40"/>
                  <a:gd name="T8" fmla="*/ 45 w 45"/>
                  <a:gd name="T9" fmla="*/ 40 h 40"/>
                  <a:gd name="T10" fmla="*/ 0 w 45"/>
                  <a:gd name="T11" fmla="*/ 40 h 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40">
                    <a:moveTo>
                      <a:pt x="26" y="0"/>
                    </a:moveTo>
                    <a:cubicBezTo>
                      <a:pt x="31" y="2"/>
                      <a:pt x="35" y="5"/>
                      <a:pt x="39" y="9"/>
                    </a:cubicBezTo>
                    <a:cubicBezTo>
                      <a:pt x="43" y="14"/>
                      <a:pt x="45" y="21"/>
                      <a:pt x="45" y="28"/>
                    </a:cubicBezTo>
                    <a:cubicBezTo>
                      <a:pt x="45" y="39"/>
                      <a:pt x="45" y="39"/>
                      <a:pt x="45" y="39"/>
                    </a:cubicBezTo>
                    <a:cubicBezTo>
                      <a:pt x="45" y="40"/>
                      <a:pt x="45" y="40"/>
                      <a:pt x="45" y="40"/>
                    </a:cubicBezTo>
                    <a:cubicBezTo>
                      <a:pt x="0" y="40"/>
                      <a:pt x="0" y="40"/>
                      <a:pt x="0" y="4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11" name="Freeform 256"/>
              <p:cNvSpPr>
                <a:spLocks/>
              </p:cNvSpPr>
              <p:nvPr/>
            </p:nvSpPr>
            <p:spPr bwMode="auto">
              <a:xfrm>
                <a:off x="3846513" y="3032125"/>
                <a:ext cx="36513" cy="76200"/>
              </a:xfrm>
              <a:custGeom>
                <a:avLst/>
                <a:gdLst>
                  <a:gd name="T0" fmla="*/ 0 w 19"/>
                  <a:gd name="T1" fmla="*/ 40 h 40"/>
                  <a:gd name="T2" fmla="*/ 0 w 19"/>
                  <a:gd name="T3" fmla="*/ 38 h 40"/>
                  <a:gd name="T4" fmla="*/ 0 w 19"/>
                  <a:gd name="T5" fmla="*/ 28 h 40"/>
                  <a:gd name="T6" fmla="*/ 6 w 19"/>
                  <a:gd name="T7" fmla="*/ 10 h 40"/>
                  <a:gd name="T8" fmla="*/ 19 w 19"/>
                  <a:gd name="T9" fmla="*/ 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0">
                    <a:moveTo>
                      <a:pt x="0" y="40"/>
                    </a:moveTo>
                    <a:cubicBezTo>
                      <a:pt x="0" y="38"/>
                      <a:pt x="0" y="38"/>
                      <a:pt x="0" y="38"/>
                    </a:cubicBezTo>
                    <a:cubicBezTo>
                      <a:pt x="0" y="28"/>
                      <a:pt x="0" y="28"/>
                      <a:pt x="0" y="28"/>
                    </a:cubicBezTo>
                    <a:cubicBezTo>
                      <a:pt x="0" y="21"/>
                      <a:pt x="2" y="15"/>
                      <a:pt x="6" y="10"/>
                    </a:cubicBezTo>
                    <a:cubicBezTo>
                      <a:pt x="9" y="6"/>
                      <a:pt x="15" y="2"/>
                      <a:pt x="19"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12" name="Freeform 257"/>
              <p:cNvSpPr>
                <a:spLocks/>
              </p:cNvSpPr>
              <p:nvPr/>
            </p:nvSpPr>
            <p:spPr bwMode="auto">
              <a:xfrm>
                <a:off x="3873501" y="2962275"/>
                <a:ext cx="61913" cy="77788"/>
              </a:xfrm>
              <a:custGeom>
                <a:avLst/>
                <a:gdLst>
                  <a:gd name="T0" fmla="*/ 32 w 32"/>
                  <a:gd name="T1" fmla="*/ 20 h 40"/>
                  <a:gd name="T2" fmla="*/ 16 w 32"/>
                  <a:gd name="T3" fmla="*/ 40 h 40"/>
                  <a:gd name="T4" fmla="*/ 0 w 32"/>
                  <a:gd name="T5" fmla="*/ 20 h 40"/>
                  <a:gd name="T6" fmla="*/ 16 w 32"/>
                  <a:gd name="T7" fmla="*/ 0 h 40"/>
                  <a:gd name="T8" fmla="*/ 32 w 32"/>
                  <a:gd name="T9" fmla="*/ 20 h 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0">
                    <a:moveTo>
                      <a:pt x="32" y="20"/>
                    </a:moveTo>
                    <a:cubicBezTo>
                      <a:pt x="32" y="31"/>
                      <a:pt x="25" y="40"/>
                      <a:pt x="16" y="40"/>
                    </a:cubicBezTo>
                    <a:cubicBezTo>
                      <a:pt x="7" y="40"/>
                      <a:pt x="0" y="31"/>
                      <a:pt x="0" y="20"/>
                    </a:cubicBezTo>
                    <a:cubicBezTo>
                      <a:pt x="0" y="9"/>
                      <a:pt x="7" y="0"/>
                      <a:pt x="16" y="0"/>
                    </a:cubicBezTo>
                    <a:cubicBezTo>
                      <a:pt x="24" y="0"/>
                      <a:pt x="32" y="9"/>
                      <a:pt x="32" y="20"/>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13" name="Freeform 258"/>
              <p:cNvSpPr>
                <a:spLocks/>
              </p:cNvSpPr>
              <p:nvPr/>
            </p:nvSpPr>
            <p:spPr bwMode="auto">
              <a:xfrm>
                <a:off x="4048126" y="2759075"/>
                <a:ext cx="114300" cy="69850"/>
              </a:xfrm>
              <a:custGeom>
                <a:avLst/>
                <a:gdLst>
                  <a:gd name="T0" fmla="*/ 59 w 59"/>
                  <a:gd name="T1" fmla="*/ 36 h 36"/>
                  <a:gd name="T2" fmla="*/ 0 w 59"/>
                  <a:gd name="T3" fmla="*/ 7 h 36"/>
                  <a:gd name="T4" fmla="*/ 0 60000 65536"/>
                  <a:gd name="T5" fmla="*/ 0 60000 65536"/>
                </a:gdLst>
                <a:ahLst/>
                <a:cxnLst>
                  <a:cxn ang="T4">
                    <a:pos x="T0" y="T1"/>
                  </a:cxn>
                  <a:cxn ang="T5">
                    <a:pos x="T2" y="T3"/>
                  </a:cxn>
                </a:cxnLst>
                <a:rect l="0" t="0" r="r" b="b"/>
                <a:pathLst>
                  <a:path w="59" h="36">
                    <a:moveTo>
                      <a:pt x="59" y="36"/>
                    </a:moveTo>
                    <a:cubicBezTo>
                      <a:pt x="59" y="36"/>
                      <a:pt x="42" y="0"/>
                      <a:pt x="0" y="7"/>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14" name="Freeform 259"/>
              <p:cNvSpPr>
                <a:spLocks/>
              </p:cNvSpPr>
              <p:nvPr/>
            </p:nvSpPr>
            <p:spPr bwMode="auto">
              <a:xfrm>
                <a:off x="4151313" y="2816225"/>
                <a:ext cx="22225" cy="30163"/>
              </a:xfrm>
              <a:custGeom>
                <a:avLst/>
                <a:gdLst>
                  <a:gd name="T0" fmla="*/ 0 w 14"/>
                  <a:gd name="T1" fmla="*/ 9 h 19"/>
                  <a:gd name="T2" fmla="*/ 13 w 14"/>
                  <a:gd name="T3" fmla="*/ 19 h 19"/>
                  <a:gd name="T4" fmla="*/ 14 w 14"/>
                  <a:gd name="T5" fmla="*/ 0 h 19"/>
                  <a:gd name="T6" fmla="*/ 0 w 14"/>
                  <a:gd name="T7" fmla="*/ 9 h 19"/>
                  <a:gd name="T8" fmla="*/ 0 w 14"/>
                  <a:gd name="T9" fmla="*/ 9 h 19"/>
                  <a:gd name="T10" fmla="*/ 0 w 14"/>
                  <a:gd name="T11" fmla="*/ 9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9">
                    <a:moveTo>
                      <a:pt x="0" y="9"/>
                    </a:moveTo>
                    <a:lnTo>
                      <a:pt x="13" y="19"/>
                    </a:lnTo>
                    <a:lnTo>
                      <a:pt x="14" y="0"/>
                    </a:lnTo>
                    <a:lnTo>
                      <a:pt x="0" y="9"/>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15" name="Freeform 260"/>
              <p:cNvSpPr>
                <a:spLocks/>
              </p:cNvSpPr>
              <p:nvPr/>
            </p:nvSpPr>
            <p:spPr bwMode="auto">
              <a:xfrm>
                <a:off x="4151313" y="2816225"/>
                <a:ext cx="22225" cy="30163"/>
              </a:xfrm>
              <a:custGeom>
                <a:avLst/>
                <a:gdLst>
                  <a:gd name="T0" fmla="*/ 0 w 14"/>
                  <a:gd name="T1" fmla="*/ 9 h 19"/>
                  <a:gd name="T2" fmla="*/ 13 w 14"/>
                  <a:gd name="T3" fmla="*/ 19 h 19"/>
                  <a:gd name="T4" fmla="*/ 14 w 14"/>
                  <a:gd name="T5" fmla="*/ 0 h 19"/>
                  <a:gd name="T6" fmla="*/ 0 w 14"/>
                  <a:gd name="T7" fmla="*/ 9 h 19"/>
                  <a:gd name="T8" fmla="*/ 0 w 14"/>
                  <a:gd name="T9" fmla="*/ 9 h 19"/>
                  <a:gd name="T10" fmla="*/ 0 w 14"/>
                  <a:gd name="T11" fmla="*/ 9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 h="19">
                    <a:moveTo>
                      <a:pt x="0" y="9"/>
                    </a:moveTo>
                    <a:lnTo>
                      <a:pt x="13" y="19"/>
                    </a:lnTo>
                    <a:lnTo>
                      <a:pt x="14" y="0"/>
                    </a:lnTo>
                    <a:lnTo>
                      <a:pt x="0" y="9"/>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16" name="Freeform 261"/>
              <p:cNvSpPr>
                <a:spLocks/>
              </p:cNvSpPr>
              <p:nvPr/>
            </p:nvSpPr>
            <p:spPr bwMode="auto">
              <a:xfrm>
                <a:off x="4027488" y="2759075"/>
                <a:ext cx="28575" cy="28575"/>
              </a:xfrm>
              <a:custGeom>
                <a:avLst/>
                <a:gdLst>
                  <a:gd name="T0" fmla="*/ 18 w 18"/>
                  <a:gd name="T1" fmla="*/ 18 h 18"/>
                  <a:gd name="T2" fmla="*/ 0 w 18"/>
                  <a:gd name="T3" fmla="*/ 11 h 18"/>
                  <a:gd name="T4" fmla="*/ 14 w 18"/>
                  <a:gd name="T5" fmla="*/ 0 h 18"/>
                  <a:gd name="T6" fmla="*/ 18 w 18"/>
                  <a:gd name="T7" fmla="*/ 18 h 18"/>
                  <a:gd name="T8" fmla="*/ 18 w 18"/>
                  <a:gd name="T9" fmla="*/ 18 h 18"/>
                  <a:gd name="T10" fmla="*/ 18 w 18"/>
                  <a:gd name="T11" fmla="*/ 18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8">
                    <a:moveTo>
                      <a:pt x="18" y="18"/>
                    </a:moveTo>
                    <a:lnTo>
                      <a:pt x="0" y="11"/>
                    </a:lnTo>
                    <a:lnTo>
                      <a:pt x="14" y="0"/>
                    </a:lnTo>
                    <a:lnTo>
                      <a:pt x="18" y="18"/>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17" name="Freeform 262"/>
              <p:cNvSpPr>
                <a:spLocks/>
              </p:cNvSpPr>
              <p:nvPr/>
            </p:nvSpPr>
            <p:spPr bwMode="auto">
              <a:xfrm>
                <a:off x="4027488" y="2759075"/>
                <a:ext cx="28575" cy="28575"/>
              </a:xfrm>
              <a:custGeom>
                <a:avLst/>
                <a:gdLst>
                  <a:gd name="T0" fmla="*/ 18 w 18"/>
                  <a:gd name="T1" fmla="*/ 18 h 18"/>
                  <a:gd name="T2" fmla="*/ 0 w 18"/>
                  <a:gd name="T3" fmla="*/ 11 h 18"/>
                  <a:gd name="T4" fmla="*/ 14 w 18"/>
                  <a:gd name="T5" fmla="*/ 0 h 18"/>
                  <a:gd name="T6" fmla="*/ 18 w 18"/>
                  <a:gd name="T7" fmla="*/ 18 h 18"/>
                  <a:gd name="T8" fmla="*/ 18 w 18"/>
                  <a:gd name="T9" fmla="*/ 18 h 18"/>
                  <a:gd name="T10" fmla="*/ 18 w 18"/>
                  <a:gd name="T11" fmla="*/ 18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18">
                    <a:moveTo>
                      <a:pt x="18" y="18"/>
                    </a:moveTo>
                    <a:lnTo>
                      <a:pt x="0" y="11"/>
                    </a:lnTo>
                    <a:lnTo>
                      <a:pt x="14" y="0"/>
                    </a:lnTo>
                    <a:lnTo>
                      <a:pt x="18" y="18"/>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18" name="Freeform 263"/>
              <p:cNvSpPr>
                <a:spLocks/>
              </p:cNvSpPr>
              <p:nvPr/>
            </p:nvSpPr>
            <p:spPr bwMode="auto">
              <a:xfrm>
                <a:off x="3843338" y="2857500"/>
                <a:ext cx="61913" cy="63500"/>
              </a:xfrm>
              <a:custGeom>
                <a:avLst/>
                <a:gdLst>
                  <a:gd name="T0" fmla="*/ 0 w 32"/>
                  <a:gd name="T1" fmla="*/ 5 h 33"/>
                  <a:gd name="T2" fmla="*/ 31 w 32"/>
                  <a:gd name="T3" fmla="*/ 33 h 33"/>
                  <a:gd name="T4" fmla="*/ 0 60000 65536"/>
                  <a:gd name="T5" fmla="*/ 0 60000 65536"/>
                </a:gdLst>
                <a:ahLst/>
                <a:cxnLst>
                  <a:cxn ang="T4">
                    <a:pos x="T0" y="T1"/>
                  </a:cxn>
                  <a:cxn ang="T5">
                    <a:pos x="T2" y="T3"/>
                  </a:cxn>
                </a:cxnLst>
                <a:rect l="0" t="0" r="r" b="b"/>
                <a:pathLst>
                  <a:path w="32" h="33">
                    <a:moveTo>
                      <a:pt x="0" y="5"/>
                    </a:moveTo>
                    <a:cubicBezTo>
                      <a:pt x="0" y="5"/>
                      <a:pt x="32" y="0"/>
                      <a:pt x="31" y="33"/>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19" name="Freeform 264"/>
              <p:cNvSpPr>
                <a:spLocks/>
              </p:cNvSpPr>
              <p:nvPr/>
            </p:nvSpPr>
            <p:spPr bwMode="auto">
              <a:xfrm>
                <a:off x="3822701" y="2852738"/>
                <a:ext cx="26988" cy="26988"/>
              </a:xfrm>
              <a:custGeom>
                <a:avLst/>
                <a:gdLst>
                  <a:gd name="T0" fmla="*/ 14 w 17"/>
                  <a:gd name="T1" fmla="*/ 0 h 17"/>
                  <a:gd name="T2" fmla="*/ 0 w 17"/>
                  <a:gd name="T3" fmla="*/ 11 h 17"/>
                  <a:gd name="T4" fmla="*/ 17 w 17"/>
                  <a:gd name="T5" fmla="*/ 17 h 17"/>
                  <a:gd name="T6" fmla="*/ 14 w 17"/>
                  <a:gd name="T7" fmla="*/ 0 h 17"/>
                  <a:gd name="T8" fmla="*/ 14 w 17"/>
                  <a:gd name="T9" fmla="*/ 0 h 17"/>
                  <a:gd name="T10" fmla="*/ 14 w 1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14" y="0"/>
                    </a:moveTo>
                    <a:lnTo>
                      <a:pt x="0" y="11"/>
                    </a:lnTo>
                    <a:lnTo>
                      <a:pt x="17" y="17"/>
                    </a:lnTo>
                    <a:lnTo>
                      <a:pt x="14"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20" name="Freeform 265"/>
              <p:cNvSpPr>
                <a:spLocks/>
              </p:cNvSpPr>
              <p:nvPr/>
            </p:nvSpPr>
            <p:spPr bwMode="auto">
              <a:xfrm>
                <a:off x="3822701" y="2852738"/>
                <a:ext cx="26988" cy="26988"/>
              </a:xfrm>
              <a:custGeom>
                <a:avLst/>
                <a:gdLst>
                  <a:gd name="T0" fmla="*/ 14 w 17"/>
                  <a:gd name="T1" fmla="*/ 0 h 17"/>
                  <a:gd name="T2" fmla="*/ 0 w 17"/>
                  <a:gd name="T3" fmla="*/ 11 h 17"/>
                  <a:gd name="T4" fmla="*/ 17 w 17"/>
                  <a:gd name="T5" fmla="*/ 17 h 17"/>
                  <a:gd name="T6" fmla="*/ 14 w 17"/>
                  <a:gd name="T7" fmla="*/ 0 h 17"/>
                  <a:gd name="T8" fmla="*/ 14 w 17"/>
                  <a:gd name="T9" fmla="*/ 0 h 17"/>
                  <a:gd name="T10" fmla="*/ 14 w 17"/>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14" y="0"/>
                    </a:moveTo>
                    <a:lnTo>
                      <a:pt x="0" y="11"/>
                    </a:lnTo>
                    <a:lnTo>
                      <a:pt x="17" y="17"/>
                    </a:lnTo>
                    <a:lnTo>
                      <a:pt x="14"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21" name="Freeform 266"/>
              <p:cNvSpPr>
                <a:spLocks/>
              </p:cNvSpPr>
              <p:nvPr/>
            </p:nvSpPr>
            <p:spPr bwMode="auto">
              <a:xfrm>
                <a:off x="3889376" y="2917825"/>
                <a:ext cx="26988" cy="22225"/>
              </a:xfrm>
              <a:custGeom>
                <a:avLst/>
                <a:gdLst>
                  <a:gd name="T0" fmla="*/ 17 w 17"/>
                  <a:gd name="T1" fmla="*/ 0 h 14"/>
                  <a:gd name="T2" fmla="*/ 8 w 17"/>
                  <a:gd name="T3" fmla="*/ 14 h 14"/>
                  <a:gd name="T4" fmla="*/ 0 w 17"/>
                  <a:gd name="T5" fmla="*/ 0 h 14"/>
                  <a:gd name="T6" fmla="*/ 17 w 17"/>
                  <a:gd name="T7" fmla="*/ 0 h 14"/>
                  <a:gd name="T8" fmla="*/ 17 w 17"/>
                  <a:gd name="T9" fmla="*/ 0 h 14"/>
                  <a:gd name="T10" fmla="*/ 17 w 17"/>
                  <a:gd name="T11" fmla="*/ 0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4">
                    <a:moveTo>
                      <a:pt x="17" y="0"/>
                    </a:moveTo>
                    <a:lnTo>
                      <a:pt x="8" y="14"/>
                    </a:lnTo>
                    <a:lnTo>
                      <a:pt x="0" y="0"/>
                    </a:lnTo>
                    <a:lnTo>
                      <a:pt x="17"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822" name="Freeform 267"/>
              <p:cNvSpPr>
                <a:spLocks/>
              </p:cNvSpPr>
              <p:nvPr/>
            </p:nvSpPr>
            <p:spPr bwMode="auto">
              <a:xfrm>
                <a:off x="3889376" y="2917825"/>
                <a:ext cx="26988" cy="22225"/>
              </a:xfrm>
              <a:custGeom>
                <a:avLst/>
                <a:gdLst>
                  <a:gd name="T0" fmla="*/ 17 w 17"/>
                  <a:gd name="T1" fmla="*/ 0 h 14"/>
                  <a:gd name="T2" fmla="*/ 8 w 17"/>
                  <a:gd name="T3" fmla="*/ 14 h 14"/>
                  <a:gd name="T4" fmla="*/ 0 w 17"/>
                  <a:gd name="T5" fmla="*/ 0 h 14"/>
                  <a:gd name="T6" fmla="*/ 17 w 17"/>
                  <a:gd name="T7" fmla="*/ 0 h 14"/>
                  <a:gd name="T8" fmla="*/ 17 w 17"/>
                  <a:gd name="T9" fmla="*/ 0 h 14"/>
                  <a:gd name="T10" fmla="*/ 17 w 17"/>
                  <a:gd name="T11" fmla="*/ 0 h 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4">
                    <a:moveTo>
                      <a:pt x="17" y="0"/>
                    </a:moveTo>
                    <a:lnTo>
                      <a:pt x="8" y="14"/>
                    </a:lnTo>
                    <a:lnTo>
                      <a:pt x="0" y="0"/>
                    </a:lnTo>
                    <a:lnTo>
                      <a:pt x="17" y="0"/>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4" name="Group 3"/>
          <p:cNvGrpSpPr/>
          <p:nvPr/>
        </p:nvGrpSpPr>
        <p:grpSpPr>
          <a:xfrm>
            <a:off x="2709601" y="2740653"/>
            <a:ext cx="1803400" cy="2492375"/>
            <a:chOff x="2198688" y="2700338"/>
            <a:chExt cx="1803400" cy="2492375"/>
          </a:xfrm>
        </p:grpSpPr>
        <p:sp>
          <p:nvSpPr>
            <p:cNvPr id="9" name="Rectangle 8"/>
            <p:cNvSpPr/>
            <p:nvPr/>
          </p:nvSpPr>
          <p:spPr>
            <a:xfrm>
              <a:off x="2259013" y="3960813"/>
              <a:ext cx="1743075" cy="1231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marL="350838" lvl="1" indent="-215900" eaLnBrk="1" hangingPunct="1">
                <a:buClr>
                  <a:srgbClr val="990033"/>
                </a:buClr>
                <a:buSzPct val="120000"/>
                <a:buFont typeface="Wingdings" pitchFamily="2" charset="2"/>
                <a:buChar char="ü"/>
                <a:defRPr/>
              </a:pPr>
              <a:r>
                <a:rPr lang="en-IN" altLang="en-US" sz="1600" i="1">
                  <a:solidFill>
                    <a:srgbClr val="3F3F3F"/>
                  </a:solidFill>
                </a:rPr>
                <a:t>Providing a framework for </a:t>
              </a:r>
              <a:r>
                <a:rPr lang="en-IN" altLang="en-US" sz="1600" b="1" i="1">
                  <a:solidFill>
                    <a:schemeClr val="accent2"/>
                  </a:solidFill>
                </a:rPr>
                <a:t>how we treat our customers</a:t>
              </a:r>
              <a:r>
                <a:rPr lang="en-IN" altLang="en-US" sz="1600" i="1">
                  <a:solidFill>
                    <a:srgbClr val="3F3F3F"/>
                  </a:solidFill>
                </a:rPr>
                <a:t>.</a:t>
              </a:r>
            </a:p>
          </p:txBody>
        </p:sp>
        <p:sp>
          <p:nvSpPr>
            <p:cNvPr id="11" name="Rounded Rectangle 10"/>
            <p:cNvSpPr/>
            <p:nvPr/>
          </p:nvSpPr>
          <p:spPr bwMode="auto">
            <a:xfrm>
              <a:off x="2198688" y="3124200"/>
              <a:ext cx="1738312" cy="776288"/>
            </a:xfrm>
            <a:prstGeom prst="roundRect">
              <a:avLst>
                <a:gd name="adj" fmla="val 6884"/>
              </a:avLst>
            </a:prstGeom>
            <a:solidFill>
              <a:schemeClr val="bg1">
                <a:lumMod val="95000"/>
              </a:schemeClr>
            </a:solidFill>
            <a:ln w="6350" cap="flat" cmpd="sng" algn="ctr">
              <a:solidFill>
                <a:srgbClr val="FFFFFF"/>
              </a:solidFill>
              <a:prstDash val="solid"/>
              <a:round/>
              <a:headEnd type="none" w="med" len="med"/>
              <a:tailEnd type="none" w="med" len="med"/>
            </a:ln>
            <a:effectLst/>
          </p:spPr>
          <p:txBody>
            <a:bodyPr lIns="0" tIns="0" rIns="0" anchor="b"/>
            <a:lstStyle/>
            <a:p>
              <a:pPr algn="ctr" defTabSz="914400">
                <a:defRPr/>
              </a:pPr>
              <a:r>
                <a:rPr lang="en-US" sz="1200" b="1" kern="0">
                  <a:solidFill>
                    <a:schemeClr val="accent2">
                      <a:lumMod val="75000"/>
                    </a:schemeClr>
                  </a:solidFill>
                  <a:cs typeface="Arial" charset="0"/>
                </a:rPr>
                <a:t>Client at heart</a:t>
              </a:r>
            </a:p>
          </p:txBody>
        </p:sp>
        <p:sp>
          <p:nvSpPr>
            <p:cNvPr id="54" name="Pentagon 53"/>
            <p:cNvSpPr/>
            <p:nvPr/>
          </p:nvSpPr>
          <p:spPr bwMode="auto">
            <a:xfrm rot="5400000">
              <a:off x="2691606" y="2597945"/>
              <a:ext cx="752475" cy="957262"/>
            </a:xfrm>
            <a:prstGeom prst="homePlate">
              <a:avLst>
                <a:gd name="adj" fmla="val 56452"/>
              </a:avLst>
            </a:prstGeom>
            <a:solidFill>
              <a:schemeClr val="accent2"/>
            </a:solidFill>
            <a:ln w="3175" cap="flat" cmpd="sng" algn="ctr">
              <a:solidFill>
                <a:srgbClr val="FFFFFF"/>
              </a:solidFill>
              <a:prstDash val="solid"/>
            </a:ln>
            <a:effectLst/>
          </p:spPr>
          <p:txBody>
            <a:bodyPr lIns="0" tIns="0" rIns="0" bIns="0" anchor="ctr"/>
            <a:lstStyle/>
            <a:p>
              <a:pPr algn="ctr" defTabSz="914400" eaLnBrk="1" hangingPunct="1">
                <a:lnSpc>
                  <a:spcPct val="85000"/>
                </a:lnSpc>
                <a:defRPr/>
              </a:pPr>
              <a:endParaRPr lang="en-US" sz="1200" b="1" kern="0">
                <a:solidFill>
                  <a:srgbClr val="FFFFFF"/>
                </a:solidFill>
                <a:latin typeface="Arial"/>
                <a:cs typeface="+mn-cs"/>
              </a:endParaRPr>
            </a:p>
          </p:txBody>
        </p:sp>
        <p:grpSp>
          <p:nvGrpSpPr>
            <p:cNvPr id="101" name="Groupe 686"/>
            <p:cNvGrpSpPr>
              <a:grpSpLocks/>
            </p:cNvGrpSpPr>
            <p:nvPr/>
          </p:nvGrpSpPr>
          <p:grpSpPr bwMode="auto">
            <a:xfrm>
              <a:off x="2830513" y="2895600"/>
              <a:ext cx="474662" cy="241300"/>
              <a:chOff x="1000126" y="5083176"/>
              <a:chExt cx="419100" cy="212725"/>
            </a:xfrm>
          </p:grpSpPr>
          <p:sp>
            <p:nvSpPr>
              <p:cNvPr id="30773" name="Freeform 157"/>
              <p:cNvSpPr>
                <a:spLocks/>
              </p:cNvSpPr>
              <p:nvPr/>
            </p:nvSpPr>
            <p:spPr bwMode="auto">
              <a:xfrm>
                <a:off x="1333501" y="5084763"/>
                <a:ext cx="85725" cy="187325"/>
              </a:xfrm>
              <a:custGeom>
                <a:avLst/>
                <a:gdLst>
                  <a:gd name="T0" fmla="*/ 44 w 44"/>
                  <a:gd name="T1" fmla="*/ 0 h 97"/>
                  <a:gd name="T2" fmla="*/ 0 w 44"/>
                  <a:gd name="T3" fmla="*/ 17 h 97"/>
                  <a:gd name="T4" fmla="*/ 29 w 44"/>
                  <a:gd name="T5" fmla="*/ 97 h 97"/>
                  <a:gd name="T6" fmla="*/ 44 w 44"/>
                  <a:gd name="T7" fmla="*/ 92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97">
                    <a:moveTo>
                      <a:pt x="44" y="0"/>
                    </a:moveTo>
                    <a:cubicBezTo>
                      <a:pt x="0" y="17"/>
                      <a:pt x="0" y="17"/>
                      <a:pt x="0" y="17"/>
                    </a:cubicBezTo>
                    <a:cubicBezTo>
                      <a:pt x="29" y="97"/>
                      <a:pt x="29" y="97"/>
                      <a:pt x="29" y="97"/>
                    </a:cubicBezTo>
                    <a:cubicBezTo>
                      <a:pt x="31" y="97"/>
                      <a:pt x="44" y="93"/>
                      <a:pt x="44" y="92"/>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74" name="Freeform 158"/>
              <p:cNvSpPr>
                <a:spLocks/>
              </p:cNvSpPr>
              <p:nvPr/>
            </p:nvSpPr>
            <p:spPr bwMode="auto">
              <a:xfrm>
                <a:off x="1000126" y="5249863"/>
                <a:ext cx="38100" cy="22225"/>
              </a:xfrm>
              <a:custGeom>
                <a:avLst/>
                <a:gdLst>
                  <a:gd name="T0" fmla="*/ 0 w 24"/>
                  <a:gd name="T1" fmla="*/ 8 h 14"/>
                  <a:gd name="T2" fmla="*/ 18 w 24"/>
                  <a:gd name="T3" fmla="*/ 14 h 14"/>
                  <a:gd name="T4" fmla="*/ 24 w 24"/>
                  <a:gd name="T5" fmla="*/ 0 h 14"/>
                  <a:gd name="T6" fmla="*/ 0 60000 65536"/>
                  <a:gd name="T7" fmla="*/ 0 60000 65536"/>
                  <a:gd name="T8" fmla="*/ 0 60000 65536"/>
                </a:gdLst>
                <a:ahLst/>
                <a:cxnLst>
                  <a:cxn ang="T6">
                    <a:pos x="T0" y="T1"/>
                  </a:cxn>
                  <a:cxn ang="T7">
                    <a:pos x="T2" y="T3"/>
                  </a:cxn>
                  <a:cxn ang="T8">
                    <a:pos x="T4" y="T5"/>
                  </a:cxn>
                </a:cxnLst>
                <a:rect l="0" t="0" r="r" b="b"/>
                <a:pathLst>
                  <a:path w="24" h="14">
                    <a:moveTo>
                      <a:pt x="0" y="8"/>
                    </a:moveTo>
                    <a:lnTo>
                      <a:pt x="18" y="14"/>
                    </a:lnTo>
                    <a:lnTo>
                      <a:pt x="24"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75" name="Freeform 159"/>
              <p:cNvSpPr>
                <a:spLocks/>
              </p:cNvSpPr>
              <p:nvPr/>
            </p:nvSpPr>
            <p:spPr bwMode="auto">
              <a:xfrm>
                <a:off x="1000126" y="5083176"/>
                <a:ext cx="85725" cy="30163"/>
              </a:xfrm>
              <a:custGeom>
                <a:avLst/>
                <a:gdLst>
                  <a:gd name="T0" fmla="*/ 54 w 54"/>
                  <a:gd name="T1" fmla="*/ 19 h 19"/>
                  <a:gd name="T2" fmla="*/ 0 w 54"/>
                  <a:gd name="T3" fmla="*/ 0 h 19"/>
                  <a:gd name="T4" fmla="*/ 0 w 54"/>
                  <a:gd name="T5" fmla="*/ 1 h 19"/>
                  <a:gd name="T6" fmla="*/ 0 60000 65536"/>
                  <a:gd name="T7" fmla="*/ 0 60000 65536"/>
                  <a:gd name="T8" fmla="*/ 0 60000 65536"/>
                </a:gdLst>
                <a:ahLst/>
                <a:cxnLst>
                  <a:cxn ang="T6">
                    <a:pos x="T0" y="T1"/>
                  </a:cxn>
                  <a:cxn ang="T7">
                    <a:pos x="T2" y="T3"/>
                  </a:cxn>
                  <a:cxn ang="T8">
                    <a:pos x="T4" y="T5"/>
                  </a:cxn>
                </a:cxnLst>
                <a:rect l="0" t="0" r="r" b="b"/>
                <a:pathLst>
                  <a:path w="54" h="19">
                    <a:moveTo>
                      <a:pt x="54" y="19"/>
                    </a:moveTo>
                    <a:lnTo>
                      <a:pt x="0" y="0"/>
                    </a:lnTo>
                    <a:lnTo>
                      <a:pt x="0" y="1"/>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76" name="Freeform 160"/>
              <p:cNvSpPr>
                <a:spLocks/>
              </p:cNvSpPr>
              <p:nvPr/>
            </p:nvSpPr>
            <p:spPr bwMode="auto">
              <a:xfrm>
                <a:off x="1062038" y="5111751"/>
                <a:ext cx="133350" cy="122238"/>
              </a:xfrm>
              <a:custGeom>
                <a:avLst/>
                <a:gdLst>
                  <a:gd name="T0" fmla="*/ 69 w 69"/>
                  <a:gd name="T1" fmla="*/ 0 h 63"/>
                  <a:gd name="T2" fmla="*/ 24 w 69"/>
                  <a:gd name="T3" fmla="*/ 4 h 63"/>
                  <a:gd name="T4" fmla="*/ 18 w 69"/>
                  <a:gd name="T5" fmla="*/ 8 h 63"/>
                  <a:gd name="T6" fmla="*/ 0 w 69"/>
                  <a:gd name="T7" fmla="*/ 62 h 63"/>
                  <a:gd name="T8" fmla="*/ 7 w 69"/>
                  <a:gd name="T9" fmla="*/ 63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63">
                    <a:moveTo>
                      <a:pt x="69" y="0"/>
                    </a:moveTo>
                    <a:cubicBezTo>
                      <a:pt x="24" y="4"/>
                      <a:pt x="24" y="4"/>
                      <a:pt x="24" y="4"/>
                    </a:cubicBezTo>
                    <a:cubicBezTo>
                      <a:pt x="24" y="4"/>
                      <a:pt x="20" y="4"/>
                      <a:pt x="18" y="8"/>
                    </a:cubicBezTo>
                    <a:cubicBezTo>
                      <a:pt x="17" y="11"/>
                      <a:pt x="0" y="62"/>
                      <a:pt x="0" y="62"/>
                    </a:cubicBezTo>
                    <a:cubicBezTo>
                      <a:pt x="7" y="63"/>
                      <a:pt x="7" y="63"/>
                      <a:pt x="7" y="63"/>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77" name="Freeform 161"/>
              <p:cNvSpPr>
                <a:spLocks/>
              </p:cNvSpPr>
              <p:nvPr/>
            </p:nvSpPr>
            <p:spPr bwMode="auto">
              <a:xfrm>
                <a:off x="1222376" y="5207001"/>
                <a:ext cx="117475" cy="87313"/>
              </a:xfrm>
              <a:custGeom>
                <a:avLst/>
                <a:gdLst>
                  <a:gd name="T0" fmla="*/ 0 w 60"/>
                  <a:gd name="T1" fmla="*/ 28 h 45"/>
                  <a:gd name="T2" fmla="*/ 10 w 60"/>
                  <a:gd name="T3" fmla="*/ 37 h 45"/>
                  <a:gd name="T4" fmla="*/ 21 w 60"/>
                  <a:gd name="T5" fmla="*/ 45 h 45"/>
                  <a:gd name="T6" fmla="*/ 22 w 60"/>
                  <a:gd name="T7" fmla="*/ 45 h 45"/>
                  <a:gd name="T8" fmla="*/ 30 w 60"/>
                  <a:gd name="T9" fmla="*/ 37 h 45"/>
                  <a:gd name="T10" fmla="*/ 19 w 60"/>
                  <a:gd name="T11" fmla="*/ 24 h 45"/>
                  <a:gd name="T12" fmla="*/ 5 w 60"/>
                  <a:gd name="T13" fmla="*/ 11 h 45"/>
                  <a:gd name="T14" fmla="*/ 7 w 60"/>
                  <a:gd name="T15" fmla="*/ 10 h 45"/>
                  <a:gd name="T16" fmla="*/ 27 w 60"/>
                  <a:gd name="T17" fmla="*/ 28 h 45"/>
                  <a:gd name="T18" fmla="*/ 37 w 60"/>
                  <a:gd name="T19" fmla="*/ 36 h 45"/>
                  <a:gd name="T20" fmla="*/ 44 w 60"/>
                  <a:gd name="T21" fmla="*/ 35 h 45"/>
                  <a:gd name="T22" fmla="*/ 47 w 60"/>
                  <a:gd name="T23" fmla="*/ 29 h 45"/>
                  <a:gd name="T24" fmla="*/ 42 w 60"/>
                  <a:gd name="T25" fmla="*/ 20 h 45"/>
                  <a:gd name="T26" fmla="*/ 22 w 60"/>
                  <a:gd name="T27" fmla="*/ 2 h 45"/>
                  <a:gd name="T28" fmla="*/ 23 w 60"/>
                  <a:gd name="T29" fmla="*/ 0 h 45"/>
                  <a:gd name="T30" fmla="*/ 37 w 60"/>
                  <a:gd name="T31" fmla="*/ 12 h 45"/>
                  <a:gd name="T32" fmla="*/ 51 w 60"/>
                  <a:gd name="T33" fmla="*/ 23 h 45"/>
                  <a:gd name="T34" fmla="*/ 51 w 60"/>
                  <a:gd name="T35" fmla="*/ 23 h 45"/>
                  <a:gd name="T36" fmla="*/ 60 w 60"/>
                  <a:gd name="T37" fmla="*/ 16 h 45"/>
                  <a:gd name="T38" fmla="*/ 60 w 60"/>
                  <a:gd name="T39" fmla="*/ 15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0" h="45">
                    <a:moveTo>
                      <a:pt x="0" y="28"/>
                    </a:moveTo>
                    <a:cubicBezTo>
                      <a:pt x="2" y="29"/>
                      <a:pt x="8" y="35"/>
                      <a:pt x="10" y="37"/>
                    </a:cubicBezTo>
                    <a:cubicBezTo>
                      <a:pt x="12" y="39"/>
                      <a:pt x="17" y="45"/>
                      <a:pt x="21" y="45"/>
                    </a:cubicBezTo>
                    <a:cubicBezTo>
                      <a:pt x="22" y="45"/>
                      <a:pt x="22" y="45"/>
                      <a:pt x="22" y="45"/>
                    </a:cubicBezTo>
                    <a:cubicBezTo>
                      <a:pt x="26" y="45"/>
                      <a:pt x="30" y="41"/>
                      <a:pt x="30" y="37"/>
                    </a:cubicBezTo>
                    <a:cubicBezTo>
                      <a:pt x="30" y="32"/>
                      <a:pt x="22" y="27"/>
                      <a:pt x="19" y="24"/>
                    </a:cubicBezTo>
                    <a:cubicBezTo>
                      <a:pt x="5" y="11"/>
                      <a:pt x="5" y="11"/>
                      <a:pt x="5" y="11"/>
                    </a:cubicBezTo>
                    <a:cubicBezTo>
                      <a:pt x="7" y="10"/>
                      <a:pt x="7" y="10"/>
                      <a:pt x="7" y="10"/>
                    </a:cubicBezTo>
                    <a:cubicBezTo>
                      <a:pt x="27" y="28"/>
                      <a:pt x="27" y="28"/>
                      <a:pt x="27" y="28"/>
                    </a:cubicBezTo>
                    <a:cubicBezTo>
                      <a:pt x="29" y="30"/>
                      <a:pt x="33" y="35"/>
                      <a:pt x="37" y="36"/>
                    </a:cubicBezTo>
                    <a:cubicBezTo>
                      <a:pt x="40" y="37"/>
                      <a:pt x="42" y="36"/>
                      <a:pt x="44" y="35"/>
                    </a:cubicBezTo>
                    <a:cubicBezTo>
                      <a:pt x="45" y="34"/>
                      <a:pt x="47" y="31"/>
                      <a:pt x="47" y="29"/>
                    </a:cubicBezTo>
                    <a:cubicBezTo>
                      <a:pt x="47" y="24"/>
                      <a:pt x="44" y="23"/>
                      <a:pt x="42" y="20"/>
                    </a:cubicBezTo>
                    <a:cubicBezTo>
                      <a:pt x="22" y="2"/>
                      <a:pt x="22" y="2"/>
                      <a:pt x="22" y="2"/>
                    </a:cubicBezTo>
                    <a:cubicBezTo>
                      <a:pt x="22" y="1"/>
                      <a:pt x="22" y="0"/>
                      <a:pt x="23" y="0"/>
                    </a:cubicBezTo>
                    <a:cubicBezTo>
                      <a:pt x="23" y="0"/>
                      <a:pt x="35" y="11"/>
                      <a:pt x="37" y="12"/>
                    </a:cubicBezTo>
                    <a:cubicBezTo>
                      <a:pt x="39" y="15"/>
                      <a:pt x="47" y="23"/>
                      <a:pt x="51" y="23"/>
                    </a:cubicBezTo>
                    <a:cubicBezTo>
                      <a:pt x="51" y="23"/>
                      <a:pt x="51" y="23"/>
                      <a:pt x="51" y="23"/>
                    </a:cubicBezTo>
                    <a:cubicBezTo>
                      <a:pt x="55" y="23"/>
                      <a:pt x="60" y="20"/>
                      <a:pt x="60" y="16"/>
                    </a:cubicBezTo>
                    <a:cubicBezTo>
                      <a:pt x="60" y="15"/>
                      <a:pt x="60" y="15"/>
                      <a:pt x="60" y="15"/>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78" name="Freeform 162"/>
              <p:cNvSpPr>
                <a:spLocks/>
              </p:cNvSpPr>
              <p:nvPr/>
            </p:nvSpPr>
            <p:spPr bwMode="auto">
              <a:xfrm>
                <a:off x="1166813" y="5108576"/>
                <a:ext cx="195263" cy="141288"/>
              </a:xfrm>
              <a:custGeom>
                <a:avLst/>
                <a:gdLst>
                  <a:gd name="T0" fmla="*/ 77 w 101"/>
                  <a:gd name="T1" fmla="*/ 5 h 73"/>
                  <a:gd name="T2" fmla="*/ 26 w 101"/>
                  <a:gd name="T3" fmla="*/ 1 h 73"/>
                  <a:gd name="T4" fmla="*/ 15 w 101"/>
                  <a:gd name="T5" fmla="*/ 6 h 73"/>
                  <a:gd name="T6" fmla="*/ 8 w 101"/>
                  <a:gd name="T7" fmla="*/ 22 h 73"/>
                  <a:gd name="T8" fmla="*/ 0 w 101"/>
                  <a:gd name="T9" fmla="*/ 38 h 73"/>
                  <a:gd name="T10" fmla="*/ 10 w 101"/>
                  <a:gd name="T11" fmla="*/ 42 h 73"/>
                  <a:gd name="T12" fmla="*/ 20 w 101"/>
                  <a:gd name="T13" fmla="*/ 36 h 73"/>
                  <a:gd name="T14" fmla="*/ 26 w 101"/>
                  <a:gd name="T15" fmla="*/ 24 h 73"/>
                  <a:gd name="T16" fmla="*/ 29 w 101"/>
                  <a:gd name="T17" fmla="*/ 17 h 73"/>
                  <a:gd name="T18" fmla="*/ 42 w 101"/>
                  <a:gd name="T19" fmla="*/ 18 h 73"/>
                  <a:gd name="T20" fmla="*/ 49 w 101"/>
                  <a:gd name="T21" fmla="*/ 23 h 73"/>
                  <a:gd name="T22" fmla="*/ 63 w 101"/>
                  <a:gd name="T23" fmla="*/ 36 h 73"/>
                  <a:gd name="T24" fmla="*/ 101 w 101"/>
                  <a:gd name="T25" fmla="*/ 73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1" h="73">
                    <a:moveTo>
                      <a:pt x="77" y="5"/>
                    </a:moveTo>
                    <a:cubicBezTo>
                      <a:pt x="26" y="1"/>
                      <a:pt x="26" y="1"/>
                      <a:pt x="26" y="1"/>
                    </a:cubicBezTo>
                    <a:cubicBezTo>
                      <a:pt x="21" y="0"/>
                      <a:pt x="17" y="3"/>
                      <a:pt x="15" y="6"/>
                    </a:cubicBezTo>
                    <a:cubicBezTo>
                      <a:pt x="12" y="11"/>
                      <a:pt x="10" y="17"/>
                      <a:pt x="8" y="22"/>
                    </a:cubicBezTo>
                    <a:cubicBezTo>
                      <a:pt x="0" y="38"/>
                      <a:pt x="0" y="38"/>
                      <a:pt x="0" y="38"/>
                    </a:cubicBezTo>
                    <a:cubicBezTo>
                      <a:pt x="1" y="41"/>
                      <a:pt x="7" y="43"/>
                      <a:pt x="10" y="42"/>
                    </a:cubicBezTo>
                    <a:cubicBezTo>
                      <a:pt x="15" y="42"/>
                      <a:pt x="18" y="39"/>
                      <a:pt x="20" y="36"/>
                    </a:cubicBezTo>
                    <a:cubicBezTo>
                      <a:pt x="24" y="30"/>
                      <a:pt x="26" y="24"/>
                      <a:pt x="26" y="24"/>
                    </a:cubicBezTo>
                    <a:cubicBezTo>
                      <a:pt x="26" y="24"/>
                      <a:pt x="28" y="19"/>
                      <a:pt x="29" y="17"/>
                    </a:cubicBezTo>
                    <a:cubicBezTo>
                      <a:pt x="33" y="17"/>
                      <a:pt x="38" y="18"/>
                      <a:pt x="42" y="18"/>
                    </a:cubicBezTo>
                    <a:cubicBezTo>
                      <a:pt x="44" y="18"/>
                      <a:pt x="48" y="22"/>
                      <a:pt x="49" y="23"/>
                    </a:cubicBezTo>
                    <a:cubicBezTo>
                      <a:pt x="54" y="28"/>
                      <a:pt x="59" y="32"/>
                      <a:pt x="63" y="36"/>
                    </a:cubicBezTo>
                    <a:cubicBezTo>
                      <a:pt x="101" y="73"/>
                      <a:pt x="101" y="73"/>
                      <a:pt x="101" y="73"/>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79" name="Freeform 163"/>
              <p:cNvSpPr>
                <a:spLocks/>
              </p:cNvSpPr>
              <p:nvPr/>
            </p:nvSpPr>
            <p:spPr bwMode="auto">
              <a:xfrm>
                <a:off x="1108076" y="5208588"/>
                <a:ext cx="49213" cy="68263"/>
              </a:xfrm>
              <a:custGeom>
                <a:avLst/>
                <a:gdLst>
                  <a:gd name="T0" fmla="*/ 18 w 25"/>
                  <a:gd name="T1" fmla="*/ 1 h 35"/>
                  <a:gd name="T2" fmla="*/ 18 w 25"/>
                  <a:gd name="T3" fmla="*/ 1 h 35"/>
                  <a:gd name="T4" fmla="*/ 23 w 25"/>
                  <a:gd name="T5" fmla="*/ 11 h 35"/>
                  <a:gd name="T6" fmla="*/ 17 w 25"/>
                  <a:gd name="T7" fmla="*/ 29 h 35"/>
                  <a:gd name="T8" fmla="*/ 7 w 25"/>
                  <a:gd name="T9" fmla="*/ 34 h 35"/>
                  <a:gd name="T10" fmla="*/ 1 w 25"/>
                  <a:gd name="T11" fmla="*/ 24 h 35"/>
                  <a:gd name="T12" fmla="*/ 7 w 25"/>
                  <a:gd name="T13" fmla="*/ 6 h 35"/>
                  <a:gd name="T14" fmla="*/ 18 w 25"/>
                  <a:gd name="T15" fmla="*/ 1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35">
                    <a:moveTo>
                      <a:pt x="18" y="1"/>
                    </a:moveTo>
                    <a:cubicBezTo>
                      <a:pt x="18" y="1"/>
                      <a:pt x="18" y="1"/>
                      <a:pt x="18" y="1"/>
                    </a:cubicBezTo>
                    <a:cubicBezTo>
                      <a:pt x="22" y="3"/>
                      <a:pt x="25" y="7"/>
                      <a:pt x="23" y="11"/>
                    </a:cubicBezTo>
                    <a:cubicBezTo>
                      <a:pt x="17" y="29"/>
                      <a:pt x="17" y="29"/>
                      <a:pt x="17" y="29"/>
                    </a:cubicBezTo>
                    <a:cubicBezTo>
                      <a:pt x="16" y="33"/>
                      <a:pt x="11" y="35"/>
                      <a:pt x="7" y="34"/>
                    </a:cubicBezTo>
                    <a:cubicBezTo>
                      <a:pt x="2" y="32"/>
                      <a:pt x="0" y="28"/>
                      <a:pt x="1" y="24"/>
                    </a:cubicBezTo>
                    <a:cubicBezTo>
                      <a:pt x="7" y="6"/>
                      <a:pt x="7" y="6"/>
                      <a:pt x="7" y="6"/>
                    </a:cubicBezTo>
                    <a:cubicBezTo>
                      <a:pt x="9" y="2"/>
                      <a:pt x="14" y="0"/>
                      <a:pt x="18" y="1"/>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80" name="Freeform 164"/>
              <p:cNvSpPr>
                <a:spLocks/>
              </p:cNvSpPr>
              <p:nvPr/>
            </p:nvSpPr>
            <p:spPr bwMode="auto">
              <a:xfrm>
                <a:off x="1077913" y="5200651"/>
                <a:ext cx="44450" cy="58738"/>
              </a:xfrm>
              <a:custGeom>
                <a:avLst/>
                <a:gdLst>
                  <a:gd name="T0" fmla="*/ 16 w 23"/>
                  <a:gd name="T1" fmla="*/ 1 h 30"/>
                  <a:gd name="T2" fmla="*/ 16 w 23"/>
                  <a:gd name="T3" fmla="*/ 1 h 30"/>
                  <a:gd name="T4" fmla="*/ 21 w 23"/>
                  <a:gd name="T5" fmla="*/ 12 h 30"/>
                  <a:gd name="T6" fmla="*/ 17 w 23"/>
                  <a:gd name="T7" fmla="*/ 23 h 30"/>
                  <a:gd name="T8" fmla="*/ 7 w 23"/>
                  <a:gd name="T9" fmla="*/ 29 h 30"/>
                  <a:gd name="T10" fmla="*/ 2 w 23"/>
                  <a:gd name="T11" fmla="*/ 18 h 30"/>
                  <a:gd name="T12" fmla="*/ 5 w 23"/>
                  <a:gd name="T13" fmla="*/ 7 h 30"/>
                  <a:gd name="T14" fmla="*/ 16 w 23"/>
                  <a:gd name="T15" fmla="*/ 1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30">
                    <a:moveTo>
                      <a:pt x="16" y="1"/>
                    </a:moveTo>
                    <a:cubicBezTo>
                      <a:pt x="16" y="1"/>
                      <a:pt x="16" y="1"/>
                      <a:pt x="16" y="1"/>
                    </a:cubicBezTo>
                    <a:cubicBezTo>
                      <a:pt x="20" y="3"/>
                      <a:pt x="23" y="8"/>
                      <a:pt x="21" y="12"/>
                    </a:cubicBezTo>
                    <a:cubicBezTo>
                      <a:pt x="17" y="23"/>
                      <a:pt x="17" y="23"/>
                      <a:pt x="17" y="23"/>
                    </a:cubicBezTo>
                    <a:cubicBezTo>
                      <a:pt x="16" y="27"/>
                      <a:pt x="11" y="30"/>
                      <a:pt x="7" y="29"/>
                    </a:cubicBezTo>
                    <a:cubicBezTo>
                      <a:pt x="3" y="27"/>
                      <a:pt x="0" y="22"/>
                      <a:pt x="2" y="18"/>
                    </a:cubicBezTo>
                    <a:cubicBezTo>
                      <a:pt x="5" y="7"/>
                      <a:pt x="5" y="7"/>
                      <a:pt x="5" y="7"/>
                    </a:cubicBezTo>
                    <a:cubicBezTo>
                      <a:pt x="7" y="2"/>
                      <a:pt x="12" y="0"/>
                      <a:pt x="16" y="1"/>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81" name="Freeform 165"/>
              <p:cNvSpPr>
                <a:spLocks/>
              </p:cNvSpPr>
              <p:nvPr/>
            </p:nvSpPr>
            <p:spPr bwMode="auto">
              <a:xfrm>
                <a:off x="1141413" y="5219701"/>
                <a:ext cx="49213" cy="68263"/>
              </a:xfrm>
              <a:custGeom>
                <a:avLst/>
                <a:gdLst>
                  <a:gd name="T0" fmla="*/ 18 w 25"/>
                  <a:gd name="T1" fmla="*/ 1 h 35"/>
                  <a:gd name="T2" fmla="*/ 18 w 25"/>
                  <a:gd name="T3" fmla="*/ 1 h 35"/>
                  <a:gd name="T4" fmla="*/ 24 w 25"/>
                  <a:gd name="T5" fmla="*/ 11 h 35"/>
                  <a:gd name="T6" fmla="*/ 17 w 25"/>
                  <a:gd name="T7" fmla="*/ 29 h 35"/>
                  <a:gd name="T8" fmla="*/ 7 w 25"/>
                  <a:gd name="T9" fmla="*/ 34 h 35"/>
                  <a:gd name="T10" fmla="*/ 2 w 25"/>
                  <a:gd name="T11" fmla="*/ 24 h 35"/>
                  <a:gd name="T12" fmla="*/ 8 w 25"/>
                  <a:gd name="T13" fmla="*/ 6 h 35"/>
                  <a:gd name="T14" fmla="*/ 18 w 25"/>
                  <a:gd name="T15" fmla="*/ 1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 h="35">
                    <a:moveTo>
                      <a:pt x="18" y="1"/>
                    </a:moveTo>
                    <a:cubicBezTo>
                      <a:pt x="18" y="1"/>
                      <a:pt x="18" y="1"/>
                      <a:pt x="18" y="1"/>
                    </a:cubicBezTo>
                    <a:cubicBezTo>
                      <a:pt x="23" y="3"/>
                      <a:pt x="25" y="7"/>
                      <a:pt x="24" y="11"/>
                    </a:cubicBezTo>
                    <a:cubicBezTo>
                      <a:pt x="17" y="29"/>
                      <a:pt x="17" y="29"/>
                      <a:pt x="17" y="29"/>
                    </a:cubicBezTo>
                    <a:cubicBezTo>
                      <a:pt x="16" y="33"/>
                      <a:pt x="11" y="35"/>
                      <a:pt x="7" y="34"/>
                    </a:cubicBezTo>
                    <a:cubicBezTo>
                      <a:pt x="3" y="32"/>
                      <a:pt x="0" y="28"/>
                      <a:pt x="2" y="24"/>
                    </a:cubicBezTo>
                    <a:cubicBezTo>
                      <a:pt x="8" y="6"/>
                      <a:pt x="8" y="6"/>
                      <a:pt x="8" y="6"/>
                    </a:cubicBezTo>
                    <a:cubicBezTo>
                      <a:pt x="9" y="2"/>
                      <a:pt x="14" y="0"/>
                      <a:pt x="18" y="1"/>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82" name="Freeform 166"/>
              <p:cNvSpPr>
                <a:spLocks/>
              </p:cNvSpPr>
              <p:nvPr/>
            </p:nvSpPr>
            <p:spPr bwMode="auto">
              <a:xfrm>
                <a:off x="1177926" y="5237163"/>
                <a:ext cx="42863" cy="58738"/>
              </a:xfrm>
              <a:custGeom>
                <a:avLst/>
                <a:gdLst>
                  <a:gd name="T0" fmla="*/ 16 w 22"/>
                  <a:gd name="T1" fmla="*/ 1 h 30"/>
                  <a:gd name="T2" fmla="*/ 16 w 22"/>
                  <a:gd name="T3" fmla="*/ 1 h 30"/>
                  <a:gd name="T4" fmla="*/ 21 w 22"/>
                  <a:gd name="T5" fmla="*/ 12 h 30"/>
                  <a:gd name="T6" fmla="*/ 17 w 22"/>
                  <a:gd name="T7" fmla="*/ 23 h 30"/>
                  <a:gd name="T8" fmla="*/ 6 w 22"/>
                  <a:gd name="T9" fmla="*/ 28 h 30"/>
                  <a:gd name="T10" fmla="*/ 1 w 22"/>
                  <a:gd name="T11" fmla="*/ 18 h 30"/>
                  <a:gd name="T12" fmla="*/ 5 w 22"/>
                  <a:gd name="T13" fmla="*/ 7 h 30"/>
                  <a:gd name="T14" fmla="*/ 16 w 22"/>
                  <a:gd name="T15" fmla="*/ 1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 h="30">
                    <a:moveTo>
                      <a:pt x="16" y="1"/>
                    </a:moveTo>
                    <a:cubicBezTo>
                      <a:pt x="16" y="1"/>
                      <a:pt x="16" y="1"/>
                      <a:pt x="16" y="1"/>
                    </a:cubicBezTo>
                    <a:cubicBezTo>
                      <a:pt x="20" y="2"/>
                      <a:pt x="22" y="7"/>
                      <a:pt x="21" y="12"/>
                    </a:cubicBezTo>
                    <a:cubicBezTo>
                      <a:pt x="17" y="23"/>
                      <a:pt x="17" y="23"/>
                      <a:pt x="17" y="23"/>
                    </a:cubicBezTo>
                    <a:cubicBezTo>
                      <a:pt x="16" y="27"/>
                      <a:pt x="11" y="30"/>
                      <a:pt x="6" y="28"/>
                    </a:cubicBezTo>
                    <a:cubicBezTo>
                      <a:pt x="2" y="27"/>
                      <a:pt x="0" y="22"/>
                      <a:pt x="1" y="18"/>
                    </a:cubicBezTo>
                    <a:cubicBezTo>
                      <a:pt x="5" y="7"/>
                      <a:pt x="5" y="7"/>
                      <a:pt x="5" y="7"/>
                    </a:cubicBezTo>
                    <a:cubicBezTo>
                      <a:pt x="7" y="2"/>
                      <a:pt x="11" y="0"/>
                      <a:pt x="16" y="1"/>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5" name="Group 14"/>
          <p:cNvGrpSpPr/>
          <p:nvPr/>
        </p:nvGrpSpPr>
        <p:grpSpPr>
          <a:xfrm>
            <a:off x="7225375" y="2752249"/>
            <a:ext cx="1984052" cy="3539994"/>
            <a:chOff x="5838510" y="2700338"/>
            <a:chExt cx="1838640" cy="3441238"/>
          </a:xfrm>
        </p:grpSpPr>
        <p:sp>
          <p:nvSpPr>
            <p:cNvPr id="13" name="Rounded Rectangle 12"/>
            <p:cNvSpPr/>
            <p:nvPr/>
          </p:nvSpPr>
          <p:spPr bwMode="auto">
            <a:xfrm>
              <a:off x="5938838" y="3124200"/>
              <a:ext cx="1738312" cy="776288"/>
            </a:xfrm>
            <a:prstGeom prst="roundRect">
              <a:avLst>
                <a:gd name="adj" fmla="val 6812"/>
              </a:avLst>
            </a:prstGeom>
            <a:solidFill>
              <a:schemeClr val="bg1">
                <a:lumMod val="95000"/>
              </a:schemeClr>
            </a:solidFill>
            <a:ln w="6350" cap="flat" cmpd="sng" algn="ctr">
              <a:solidFill>
                <a:srgbClr val="FFFFFF"/>
              </a:solidFill>
              <a:prstDash val="solid"/>
              <a:round/>
              <a:headEnd type="none" w="med" len="med"/>
              <a:tailEnd type="none" w="med" len="med"/>
            </a:ln>
            <a:effectLst/>
          </p:spPr>
          <p:txBody>
            <a:bodyPr lIns="0" tIns="0" rIns="0" anchor="b"/>
            <a:lstStyle/>
            <a:p>
              <a:pPr algn="ctr" defTabSz="914400">
                <a:defRPr/>
              </a:pPr>
              <a:r>
                <a:rPr lang="en-US" sz="1200" b="1" kern="0">
                  <a:solidFill>
                    <a:schemeClr val="accent4">
                      <a:lumMod val="75000"/>
                    </a:schemeClr>
                  </a:solidFill>
                  <a:cs typeface="Arial" charset="0"/>
                </a:rPr>
                <a:t>Catalytic </a:t>
              </a:r>
            </a:p>
            <a:p>
              <a:pPr algn="ctr" defTabSz="914400">
                <a:defRPr/>
              </a:pPr>
              <a:r>
                <a:rPr lang="en-US" sz="1200" b="1" kern="0">
                  <a:solidFill>
                    <a:schemeClr val="accent4">
                      <a:lumMod val="75000"/>
                    </a:schemeClr>
                  </a:solidFill>
                  <a:cs typeface="Arial" charset="0"/>
                </a:rPr>
                <a:t>Mechanism</a:t>
              </a:r>
            </a:p>
          </p:txBody>
        </p:sp>
        <p:sp>
          <p:nvSpPr>
            <p:cNvPr id="20" name="Rectangle 19"/>
            <p:cNvSpPr/>
            <p:nvPr/>
          </p:nvSpPr>
          <p:spPr>
            <a:xfrm>
              <a:off x="5838510" y="3987405"/>
              <a:ext cx="1785095" cy="2154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spAutoFit/>
            </a:bodyPr>
            <a:lstStyle/>
            <a:p>
              <a:pPr marL="350838" lvl="1" indent="-215900" eaLnBrk="1" hangingPunct="1">
                <a:buClr>
                  <a:srgbClr val="990033"/>
                </a:buClr>
                <a:buSzPct val="120000"/>
                <a:buFont typeface="Wingdings" pitchFamily="2" charset="2"/>
                <a:buChar char="ü"/>
                <a:defRPr/>
              </a:pPr>
              <a:r>
                <a:rPr lang="en-IN" altLang="en-US" sz="1600" i="1">
                  <a:solidFill>
                    <a:srgbClr val="3F3F3F"/>
                  </a:solidFill>
                </a:rPr>
                <a:t>Providing a framework for </a:t>
              </a:r>
              <a:r>
                <a:rPr lang="en-IN" altLang="en-US" sz="1600" b="1" i="1">
                  <a:solidFill>
                    <a:schemeClr val="accent4"/>
                  </a:solidFill>
                </a:rPr>
                <a:t>achieving the vision and increasing the effectiveness of the organisation.</a:t>
              </a:r>
            </a:p>
          </p:txBody>
        </p:sp>
        <p:sp>
          <p:nvSpPr>
            <p:cNvPr id="31" name="Pentagon 30"/>
            <p:cNvSpPr/>
            <p:nvPr/>
          </p:nvSpPr>
          <p:spPr bwMode="auto">
            <a:xfrm rot="5400000">
              <a:off x="6430963" y="2598738"/>
              <a:ext cx="752475" cy="955675"/>
            </a:xfrm>
            <a:prstGeom prst="homePlate">
              <a:avLst>
                <a:gd name="adj" fmla="val 56452"/>
              </a:avLst>
            </a:prstGeom>
            <a:solidFill>
              <a:schemeClr val="accent4"/>
            </a:solidFill>
            <a:ln w="3175" cap="flat" cmpd="sng" algn="ctr">
              <a:solidFill>
                <a:srgbClr val="FFFFFF"/>
              </a:solidFill>
              <a:prstDash val="solid"/>
            </a:ln>
            <a:effectLst/>
          </p:spPr>
          <p:txBody>
            <a:bodyPr lIns="0" tIns="0" rIns="0" bIns="0" anchor="ctr"/>
            <a:lstStyle/>
            <a:p>
              <a:pPr algn="ctr" defTabSz="914400" eaLnBrk="1" hangingPunct="1">
                <a:lnSpc>
                  <a:spcPct val="85000"/>
                </a:lnSpc>
                <a:defRPr/>
              </a:pPr>
              <a:endParaRPr lang="en-US" sz="1200" b="1" kern="0">
                <a:solidFill>
                  <a:srgbClr val="FFFFFF"/>
                </a:solidFill>
                <a:latin typeface="Arial"/>
                <a:cs typeface="+mn-cs"/>
              </a:endParaRPr>
            </a:p>
          </p:txBody>
        </p:sp>
        <p:grpSp>
          <p:nvGrpSpPr>
            <p:cNvPr id="112" name="Groupe 669"/>
            <p:cNvGrpSpPr>
              <a:grpSpLocks/>
            </p:cNvGrpSpPr>
            <p:nvPr/>
          </p:nvGrpSpPr>
          <p:grpSpPr bwMode="auto">
            <a:xfrm>
              <a:off x="6662738" y="2794000"/>
              <a:ext cx="374650" cy="415925"/>
              <a:chOff x="6470651" y="2876550"/>
              <a:chExt cx="374650" cy="415926"/>
            </a:xfrm>
          </p:grpSpPr>
          <p:sp>
            <p:nvSpPr>
              <p:cNvPr id="30765" name="Freeform 283"/>
              <p:cNvSpPr>
                <a:spLocks/>
              </p:cNvSpPr>
              <p:nvPr/>
            </p:nvSpPr>
            <p:spPr bwMode="auto">
              <a:xfrm>
                <a:off x="6470651" y="3043238"/>
                <a:ext cx="374650" cy="249238"/>
              </a:xfrm>
              <a:custGeom>
                <a:avLst/>
                <a:gdLst>
                  <a:gd name="T0" fmla="*/ 194 w 194"/>
                  <a:gd name="T1" fmla="*/ 6 h 128"/>
                  <a:gd name="T2" fmla="*/ 192 w 194"/>
                  <a:gd name="T3" fmla="*/ 2 h 128"/>
                  <a:gd name="T4" fmla="*/ 188 w 194"/>
                  <a:gd name="T5" fmla="*/ 0 h 128"/>
                  <a:gd name="T6" fmla="*/ 154 w 194"/>
                  <a:gd name="T7" fmla="*/ 0 h 128"/>
                  <a:gd name="T8" fmla="*/ 152 w 194"/>
                  <a:gd name="T9" fmla="*/ 1 h 128"/>
                  <a:gd name="T10" fmla="*/ 151 w 194"/>
                  <a:gd name="T11" fmla="*/ 1 h 128"/>
                  <a:gd name="T12" fmla="*/ 148 w 194"/>
                  <a:gd name="T13" fmla="*/ 6 h 128"/>
                  <a:gd name="T14" fmla="*/ 152 w 194"/>
                  <a:gd name="T15" fmla="*/ 11 h 128"/>
                  <a:gd name="T16" fmla="*/ 154 w 194"/>
                  <a:gd name="T17" fmla="*/ 11 h 128"/>
                  <a:gd name="T18" fmla="*/ 166 w 194"/>
                  <a:gd name="T19" fmla="*/ 11 h 128"/>
                  <a:gd name="T20" fmla="*/ 168 w 194"/>
                  <a:gd name="T21" fmla="*/ 13 h 128"/>
                  <a:gd name="T22" fmla="*/ 167 w 194"/>
                  <a:gd name="T23" fmla="*/ 15 h 128"/>
                  <a:gd name="T24" fmla="*/ 95 w 194"/>
                  <a:gd name="T25" fmla="*/ 87 h 128"/>
                  <a:gd name="T26" fmla="*/ 94 w 194"/>
                  <a:gd name="T27" fmla="*/ 87 h 128"/>
                  <a:gd name="T28" fmla="*/ 92 w 194"/>
                  <a:gd name="T29" fmla="*/ 87 h 128"/>
                  <a:gd name="T30" fmla="*/ 72 w 194"/>
                  <a:gd name="T31" fmla="*/ 66 h 128"/>
                  <a:gd name="T32" fmla="*/ 67 w 194"/>
                  <a:gd name="T33" fmla="*/ 65 h 128"/>
                  <a:gd name="T34" fmla="*/ 63 w 194"/>
                  <a:gd name="T35" fmla="*/ 66 h 128"/>
                  <a:gd name="T36" fmla="*/ 0 w 194"/>
                  <a:gd name="T37" fmla="*/ 128 h 128"/>
                  <a:gd name="T38" fmla="*/ 18 w 194"/>
                  <a:gd name="T39" fmla="*/ 128 h 128"/>
                  <a:gd name="T40" fmla="*/ 66 w 194"/>
                  <a:gd name="T41" fmla="*/ 81 h 128"/>
                  <a:gd name="T42" fmla="*/ 67 w 194"/>
                  <a:gd name="T43" fmla="*/ 80 h 128"/>
                  <a:gd name="T44" fmla="*/ 69 w 194"/>
                  <a:gd name="T45" fmla="*/ 81 h 128"/>
                  <a:gd name="T46" fmla="*/ 89 w 194"/>
                  <a:gd name="T47" fmla="*/ 101 h 128"/>
                  <a:gd name="T48" fmla="*/ 94 w 194"/>
                  <a:gd name="T49" fmla="*/ 103 h 128"/>
                  <a:gd name="T50" fmla="*/ 98 w 194"/>
                  <a:gd name="T51" fmla="*/ 101 h 128"/>
                  <a:gd name="T52" fmla="*/ 179 w 194"/>
                  <a:gd name="T53" fmla="*/ 21 h 128"/>
                  <a:gd name="T54" fmla="*/ 179 w 194"/>
                  <a:gd name="T55" fmla="*/ 20 h 128"/>
                  <a:gd name="T56" fmla="*/ 180 w 194"/>
                  <a:gd name="T57" fmla="*/ 20 h 128"/>
                  <a:gd name="T58" fmla="*/ 181 w 194"/>
                  <a:gd name="T59" fmla="*/ 20 h 128"/>
                  <a:gd name="T60" fmla="*/ 182 w 194"/>
                  <a:gd name="T61" fmla="*/ 20 h 128"/>
                  <a:gd name="T62" fmla="*/ 183 w 194"/>
                  <a:gd name="T63" fmla="*/ 22 h 128"/>
                  <a:gd name="T64" fmla="*/ 183 w 194"/>
                  <a:gd name="T65" fmla="*/ 39 h 128"/>
                  <a:gd name="T66" fmla="*/ 188 w 194"/>
                  <a:gd name="T67" fmla="*/ 44 h 128"/>
                  <a:gd name="T68" fmla="*/ 194 w 194"/>
                  <a:gd name="T69" fmla="*/ 39 h 128"/>
                  <a:gd name="T70" fmla="*/ 194 w 194"/>
                  <a:gd name="T71" fmla="*/ 6 h 1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94" h="128">
                    <a:moveTo>
                      <a:pt x="194" y="6"/>
                    </a:moveTo>
                    <a:cubicBezTo>
                      <a:pt x="194" y="4"/>
                      <a:pt x="193" y="3"/>
                      <a:pt x="192" y="2"/>
                    </a:cubicBezTo>
                    <a:cubicBezTo>
                      <a:pt x="191" y="1"/>
                      <a:pt x="190" y="0"/>
                      <a:pt x="188" y="0"/>
                    </a:cubicBezTo>
                    <a:cubicBezTo>
                      <a:pt x="154" y="0"/>
                      <a:pt x="154" y="0"/>
                      <a:pt x="154" y="0"/>
                    </a:cubicBezTo>
                    <a:cubicBezTo>
                      <a:pt x="153" y="0"/>
                      <a:pt x="152" y="0"/>
                      <a:pt x="152" y="1"/>
                    </a:cubicBezTo>
                    <a:cubicBezTo>
                      <a:pt x="151" y="1"/>
                      <a:pt x="151" y="1"/>
                      <a:pt x="151" y="1"/>
                    </a:cubicBezTo>
                    <a:cubicBezTo>
                      <a:pt x="149" y="2"/>
                      <a:pt x="148" y="4"/>
                      <a:pt x="148" y="6"/>
                    </a:cubicBezTo>
                    <a:cubicBezTo>
                      <a:pt x="148" y="8"/>
                      <a:pt x="149" y="10"/>
                      <a:pt x="152" y="11"/>
                    </a:cubicBezTo>
                    <a:cubicBezTo>
                      <a:pt x="152" y="11"/>
                      <a:pt x="153" y="11"/>
                      <a:pt x="154" y="11"/>
                    </a:cubicBezTo>
                    <a:cubicBezTo>
                      <a:pt x="154" y="11"/>
                      <a:pt x="166" y="11"/>
                      <a:pt x="166" y="11"/>
                    </a:cubicBezTo>
                    <a:cubicBezTo>
                      <a:pt x="167" y="11"/>
                      <a:pt x="167" y="12"/>
                      <a:pt x="168" y="13"/>
                    </a:cubicBezTo>
                    <a:cubicBezTo>
                      <a:pt x="168" y="13"/>
                      <a:pt x="168" y="14"/>
                      <a:pt x="167" y="15"/>
                    </a:cubicBezTo>
                    <a:cubicBezTo>
                      <a:pt x="95" y="87"/>
                      <a:pt x="95" y="87"/>
                      <a:pt x="95" y="87"/>
                    </a:cubicBezTo>
                    <a:cubicBezTo>
                      <a:pt x="95" y="87"/>
                      <a:pt x="94" y="87"/>
                      <a:pt x="94" y="87"/>
                    </a:cubicBezTo>
                    <a:cubicBezTo>
                      <a:pt x="93" y="87"/>
                      <a:pt x="93" y="87"/>
                      <a:pt x="92" y="87"/>
                    </a:cubicBezTo>
                    <a:cubicBezTo>
                      <a:pt x="72" y="66"/>
                      <a:pt x="72" y="66"/>
                      <a:pt x="72" y="66"/>
                    </a:cubicBezTo>
                    <a:cubicBezTo>
                      <a:pt x="71" y="65"/>
                      <a:pt x="69" y="65"/>
                      <a:pt x="67" y="65"/>
                    </a:cubicBezTo>
                    <a:cubicBezTo>
                      <a:pt x="66" y="65"/>
                      <a:pt x="64" y="65"/>
                      <a:pt x="63" y="66"/>
                    </a:cubicBezTo>
                    <a:cubicBezTo>
                      <a:pt x="0" y="128"/>
                      <a:pt x="0" y="128"/>
                      <a:pt x="0" y="128"/>
                    </a:cubicBezTo>
                    <a:cubicBezTo>
                      <a:pt x="18" y="128"/>
                      <a:pt x="18" y="128"/>
                      <a:pt x="18" y="128"/>
                    </a:cubicBezTo>
                    <a:cubicBezTo>
                      <a:pt x="66" y="81"/>
                      <a:pt x="66" y="81"/>
                      <a:pt x="66" y="81"/>
                    </a:cubicBezTo>
                    <a:cubicBezTo>
                      <a:pt x="66" y="81"/>
                      <a:pt x="67" y="80"/>
                      <a:pt x="67" y="80"/>
                    </a:cubicBezTo>
                    <a:cubicBezTo>
                      <a:pt x="68" y="80"/>
                      <a:pt x="68" y="81"/>
                      <a:pt x="69" y="81"/>
                    </a:cubicBezTo>
                    <a:cubicBezTo>
                      <a:pt x="89" y="101"/>
                      <a:pt x="89" y="101"/>
                      <a:pt x="89" y="101"/>
                    </a:cubicBezTo>
                    <a:cubicBezTo>
                      <a:pt x="90" y="102"/>
                      <a:pt x="92" y="103"/>
                      <a:pt x="94" y="103"/>
                    </a:cubicBezTo>
                    <a:cubicBezTo>
                      <a:pt x="95" y="103"/>
                      <a:pt x="97" y="102"/>
                      <a:pt x="98" y="101"/>
                    </a:cubicBezTo>
                    <a:cubicBezTo>
                      <a:pt x="179" y="21"/>
                      <a:pt x="179" y="21"/>
                      <a:pt x="179" y="21"/>
                    </a:cubicBezTo>
                    <a:cubicBezTo>
                      <a:pt x="179" y="21"/>
                      <a:pt x="179" y="21"/>
                      <a:pt x="179" y="20"/>
                    </a:cubicBezTo>
                    <a:cubicBezTo>
                      <a:pt x="180" y="20"/>
                      <a:pt x="180" y="20"/>
                      <a:pt x="180" y="20"/>
                    </a:cubicBezTo>
                    <a:cubicBezTo>
                      <a:pt x="180" y="20"/>
                      <a:pt x="180" y="20"/>
                      <a:pt x="181" y="20"/>
                    </a:cubicBezTo>
                    <a:cubicBezTo>
                      <a:pt x="181" y="20"/>
                      <a:pt x="181" y="20"/>
                      <a:pt x="182" y="20"/>
                    </a:cubicBezTo>
                    <a:cubicBezTo>
                      <a:pt x="182" y="20"/>
                      <a:pt x="183" y="21"/>
                      <a:pt x="183" y="22"/>
                    </a:cubicBezTo>
                    <a:cubicBezTo>
                      <a:pt x="183" y="39"/>
                      <a:pt x="183" y="39"/>
                      <a:pt x="183" y="39"/>
                    </a:cubicBezTo>
                    <a:cubicBezTo>
                      <a:pt x="183" y="42"/>
                      <a:pt x="185" y="44"/>
                      <a:pt x="188" y="44"/>
                    </a:cubicBezTo>
                    <a:cubicBezTo>
                      <a:pt x="191" y="44"/>
                      <a:pt x="194" y="42"/>
                      <a:pt x="194" y="39"/>
                    </a:cubicBezTo>
                    <a:lnTo>
                      <a:pt x="194" y="6"/>
                    </a:lnTo>
                    <a:close/>
                  </a:path>
                </a:pathLst>
              </a:custGeom>
              <a:noFill/>
              <a:ln w="79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66" name="Freeform 284"/>
              <p:cNvSpPr>
                <a:spLocks/>
              </p:cNvSpPr>
              <p:nvPr/>
            </p:nvSpPr>
            <p:spPr bwMode="auto">
              <a:xfrm>
                <a:off x="6654801" y="2951163"/>
                <a:ext cx="76200" cy="49213"/>
              </a:xfrm>
              <a:custGeom>
                <a:avLst/>
                <a:gdLst>
                  <a:gd name="T0" fmla="*/ 0 w 40"/>
                  <a:gd name="T1" fmla="*/ 21 h 26"/>
                  <a:gd name="T2" fmla="*/ 14 w 40"/>
                  <a:gd name="T3" fmla="*/ 26 h 26"/>
                  <a:gd name="T4" fmla="*/ 19 w 40"/>
                  <a:gd name="T5" fmla="*/ 25 h 26"/>
                  <a:gd name="T6" fmla="*/ 37 w 40"/>
                  <a:gd name="T7" fmla="*/ 12 h 26"/>
                  <a:gd name="T8" fmla="*/ 38 w 40"/>
                  <a:gd name="T9" fmla="*/ 4 h 26"/>
                  <a:gd name="T10" fmla="*/ 30 w 40"/>
                  <a:gd name="T11" fmla="*/ 2 h 26"/>
                  <a:gd name="T12" fmla="*/ 14 w 40"/>
                  <a:gd name="T13" fmla="*/ 13 h 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 h="26">
                    <a:moveTo>
                      <a:pt x="0" y="21"/>
                    </a:moveTo>
                    <a:cubicBezTo>
                      <a:pt x="14" y="26"/>
                      <a:pt x="14" y="26"/>
                      <a:pt x="14" y="26"/>
                    </a:cubicBezTo>
                    <a:cubicBezTo>
                      <a:pt x="16" y="26"/>
                      <a:pt x="17" y="26"/>
                      <a:pt x="19" y="25"/>
                    </a:cubicBezTo>
                    <a:cubicBezTo>
                      <a:pt x="37" y="12"/>
                      <a:pt x="37" y="12"/>
                      <a:pt x="37" y="12"/>
                    </a:cubicBezTo>
                    <a:cubicBezTo>
                      <a:pt x="40" y="10"/>
                      <a:pt x="40" y="6"/>
                      <a:pt x="38" y="4"/>
                    </a:cubicBezTo>
                    <a:cubicBezTo>
                      <a:pt x="36" y="1"/>
                      <a:pt x="32" y="0"/>
                      <a:pt x="30" y="2"/>
                    </a:cubicBezTo>
                    <a:cubicBezTo>
                      <a:pt x="14" y="13"/>
                      <a:pt x="14" y="13"/>
                      <a:pt x="14" y="13"/>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67" name="Freeform 285"/>
              <p:cNvSpPr>
                <a:spLocks/>
              </p:cNvSpPr>
              <p:nvPr/>
            </p:nvSpPr>
            <p:spPr bwMode="auto">
              <a:xfrm>
                <a:off x="6616701" y="2876550"/>
                <a:ext cx="50800" cy="69850"/>
              </a:xfrm>
              <a:custGeom>
                <a:avLst/>
                <a:gdLst>
                  <a:gd name="T0" fmla="*/ 16 w 26"/>
                  <a:gd name="T1" fmla="*/ 35 h 36"/>
                  <a:gd name="T2" fmla="*/ 26 w 26"/>
                  <a:gd name="T3" fmla="*/ 15 h 36"/>
                  <a:gd name="T4" fmla="*/ 14 w 26"/>
                  <a:gd name="T5" fmla="*/ 0 h 36"/>
                  <a:gd name="T6" fmla="*/ 0 w 26"/>
                  <a:gd name="T7" fmla="*/ 15 h 36"/>
                  <a:gd name="T8" fmla="*/ 16 w 26"/>
                  <a:gd name="T9" fmla="*/ 35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6">
                    <a:moveTo>
                      <a:pt x="16" y="35"/>
                    </a:moveTo>
                    <a:cubicBezTo>
                      <a:pt x="24" y="34"/>
                      <a:pt x="25" y="23"/>
                      <a:pt x="26" y="15"/>
                    </a:cubicBezTo>
                    <a:cubicBezTo>
                      <a:pt x="26" y="6"/>
                      <a:pt x="20" y="0"/>
                      <a:pt x="14" y="0"/>
                    </a:cubicBezTo>
                    <a:cubicBezTo>
                      <a:pt x="6" y="0"/>
                      <a:pt x="0" y="6"/>
                      <a:pt x="0" y="15"/>
                    </a:cubicBezTo>
                    <a:cubicBezTo>
                      <a:pt x="1" y="28"/>
                      <a:pt x="10" y="36"/>
                      <a:pt x="16" y="35"/>
                    </a:cubicBezTo>
                    <a:close/>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68" name="Line 286"/>
              <p:cNvSpPr>
                <a:spLocks noChangeShapeType="1"/>
              </p:cNvSpPr>
              <p:nvPr/>
            </p:nvSpPr>
            <p:spPr bwMode="auto">
              <a:xfrm>
                <a:off x="6648451" y="2960688"/>
                <a:ext cx="1588" cy="1588"/>
              </a:xfrm>
              <a:prstGeom prst="line">
                <a:avLst/>
              </a:prstGeom>
              <a:noFill/>
              <a:ln w="11113" cap="rnd">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69" name="Freeform 287"/>
              <p:cNvSpPr>
                <a:spLocks/>
              </p:cNvSpPr>
              <p:nvPr/>
            </p:nvSpPr>
            <p:spPr bwMode="auto">
              <a:xfrm>
                <a:off x="6627813" y="3055938"/>
                <a:ext cx="38100" cy="122238"/>
              </a:xfrm>
              <a:custGeom>
                <a:avLst/>
                <a:gdLst>
                  <a:gd name="T0" fmla="*/ 4 w 20"/>
                  <a:gd name="T1" fmla="*/ 26 h 63"/>
                  <a:gd name="T2" fmla="*/ 0 w 20"/>
                  <a:gd name="T3" fmla="*/ 53 h 63"/>
                  <a:gd name="T4" fmla="*/ 7 w 20"/>
                  <a:gd name="T5" fmla="*/ 63 h 63"/>
                  <a:gd name="T6" fmla="*/ 15 w 20"/>
                  <a:gd name="T7" fmla="*/ 56 h 63"/>
                  <a:gd name="T8" fmla="*/ 19 w 20"/>
                  <a:gd name="T9" fmla="*/ 26 h 63"/>
                  <a:gd name="T10" fmla="*/ 18 w 20"/>
                  <a:gd name="T11" fmla="*/ 18 h 63"/>
                  <a:gd name="T12" fmla="*/ 3 w 20"/>
                  <a:gd name="T13" fmla="*/ 0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63">
                    <a:moveTo>
                      <a:pt x="4" y="26"/>
                    </a:moveTo>
                    <a:cubicBezTo>
                      <a:pt x="5" y="26"/>
                      <a:pt x="0" y="53"/>
                      <a:pt x="0" y="53"/>
                    </a:cubicBezTo>
                    <a:cubicBezTo>
                      <a:pt x="0" y="58"/>
                      <a:pt x="2" y="62"/>
                      <a:pt x="7" y="63"/>
                    </a:cubicBezTo>
                    <a:cubicBezTo>
                      <a:pt x="11" y="63"/>
                      <a:pt x="14" y="60"/>
                      <a:pt x="15" y="56"/>
                    </a:cubicBezTo>
                    <a:cubicBezTo>
                      <a:pt x="15" y="56"/>
                      <a:pt x="19" y="27"/>
                      <a:pt x="19" y="26"/>
                    </a:cubicBezTo>
                    <a:cubicBezTo>
                      <a:pt x="20" y="21"/>
                      <a:pt x="19" y="19"/>
                      <a:pt x="18" y="18"/>
                    </a:cubicBezTo>
                    <a:cubicBezTo>
                      <a:pt x="17" y="17"/>
                      <a:pt x="3" y="1"/>
                      <a:pt x="3" y="0"/>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70" name="Freeform 288"/>
              <p:cNvSpPr>
                <a:spLocks/>
              </p:cNvSpPr>
              <p:nvPr/>
            </p:nvSpPr>
            <p:spPr bwMode="auto">
              <a:xfrm>
                <a:off x="6578601" y="2976563"/>
                <a:ext cx="17463" cy="69850"/>
              </a:xfrm>
              <a:custGeom>
                <a:avLst/>
                <a:gdLst>
                  <a:gd name="T0" fmla="*/ 9 w 9"/>
                  <a:gd name="T1" fmla="*/ 0 h 36"/>
                  <a:gd name="T2" fmla="*/ 0 w 9"/>
                  <a:gd name="T3" fmla="*/ 36 h 36"/>
                  <a:gd name="T4" fmla="*/ 0 60000 65536"/>
                  <a:gd name="T5" fmla="*/ 0 60000 65536"/>
                </a:gdLst>
                <a:ahLst/>
                <a:cxnLst>
                  <a:cxn ang="T4">
                    <a:pos x="T0" y="T1"/>
                  </a:cxn>
                  <a:cxn ang="T5">
                    <a:pos x="T2" y="T3"/>
                  </a:cxn>
                </a:cxnLst>
                <a:rect l="0" t="0" r="r" b="b"/>
                <a:pathLst>
                  <a:path w="9" h="36">
                    <a:moveTo>
                      <a:pt x="9" y="0"/>
                    </a:moveTo>
                    <a:cubicBezTo>
                      <a:pt x="7" y="10"/>
                      <a:pt x="1" y="28"/>
                      <a:pt x="0" y="36"/>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71" name="Freeform 289"/>
              <p:cNvSpPr>
                <a:spLocks/>
              </p:cNvSpPr>
              <p:nvPr/>
            </p:nvSpPr>
            <p:spPr bwMode="auto">
              <a:xfrm>
                <a:off x="6524626" y="2946400"/>
                <a:ext cx="88900" cy="57150"/>
              </a:xfrm>
              <a:custGeom>
                <a:avLst/>
                <a:gdLst>
                  <a:gd name="T0" fmla="*/ 46 w 46"/>
                  <a:gd name="T1" fmla="*/ 0 h 29"/>
                  <a:gd name="T2" fmla="*/ 24 w 46"/>
                  <a:gd name="T3" fmla="*/ 2 h 29"/>
                  <a:gd name="T4" fmla="*/ 2 w 46"/>
                  <a:gd name="T5" fmla="*/ 18 h 29"/>
                  <a:gd name="T6" fmla="*/ 2 w 46"/>
                  <a:gd name="T7" fmla="*/ 27 h 29"/>
                  <a:gd name="T8" fmla="*/ 10 w 46"/>
                  <a:gd name="T9" fmla="*/ 27 h 29"/>
                  <a:gd name="T10" fmla="*/ 10 w 46"/>
                  <a:gd name="T11" fmla="*/ 27 h 29"/>
                  <a:gd name="T12" fmla="*/ 35 w 46"/>
                  <a:gd name="T13" fmla="*/ 14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 h="29">
                    <a:moveTo>
                      <a:pt x="46" y="0"/>
                    </a:moveTo>
                    <a:cubicBezTo>
                      <a:pt x="42" y="0"/>
                      <a:pt x="34" y="1"/>
                      <a:pt x="24" y="2"/>
                    </a:cubicBezTo>
                    <a:cubicBezTo>
                      <a:pt x="23" y="2"/>
                      <a:pt x="2" y="18"/>
                      <a:pt x="2" y="18"/>
                    </a:cubicBezTo>
                    <a:cubicBezTo>
                      <a:pt x="0" y="20"/>
                      <a:pt x="0" y="24"/>
                      <a:pt x="2" y="27"/>
                    </a:cubicBezTo>
                    <a:cubicBezTo>
                      <a:pt x="4" y="29"/>
                      <a:pt x="8" y="29"/>
                      <a:pt x="10" y="27"/>
                    </a:cubicBezTo>
                    <a:cubicBezTo>
                      <a:pt x="10" y="27"/>
                      <a:pt x="10" y="27"/>
                      <a:pt x="10" y="27"/>
                    </a:cubicBezTo>
                    <a:cubicBezTo>
                      <a:pt x="11" y="27"/>
                      <a:pt x="35" y="14"/>
                      <a:pt x="35" y="14"/>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72" name="Freeform 290"/>
              <p:cNvSpPr>
                <a:spLocks/>
              </p:cNvSpPr>
              <p:nvPr/>
            </p:nvSpPr>
            <p:spPr bwMode="auto">
              <a:xfrm>
                <a:off x="6530976" y="3043238"/>
                <a:ext cx="76200" cy="144463"/>
              </a:xfrm>
              <a:custGeom>
                <a:avLst/>
                <a:gdLst>
                  <a:gd name="T0" fmla="*/ 25 w 40"/>
                  <a:gd name="T1" fmla="*/ 0 h 74"/>
                  <a:gd name="T2" fmla="*/ 38 w 40"/>
                  <a:gd name="T3" fmla="*/ 19 h 74"/>
                  <a:gd name="T4" fmla="*/ 38 w 40"/>
                  <a:gd name="T5" fmla="*/ 44 h 74"/>
                  <a:gd name="T6" fmla="*/ 14 w 40"/>
                  <a:gd name="T7" fmla="*/ 71 h 74"/>
                  <a:gd name="T8" fmla="*/ 3 w 40"/>
                  <a:gd name="T9" fmla="*/ 72 h 74"/>
                  <a:gd name="T10" fmla="*/ 3 w 40"/>
                  <a:gd name="T11" fmla="*/ 61 h 74"/>
                  <a:gd name="T12" fmla="*/ 26 w 40"/>
                  <a:gd name="T13" fmla="*/ 36 h 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 h="74">
                    <a:moveTo>
                      <a:pt x="25" y="0"/>
                    </a:moveTo>
                    <a:cubicBezTo>
                      <a:pt x="38" y="19"/>
                      <a:pt x="38" y="19"/>
                      <a:pt x="38" y="19"/>
                    </a:cubicBezTo>
                    <a:cubicBezTo>
                      <a:pt x="40" y="21"/>
                      <a:pt x="39" y="43"/>
                      <a:pt x="38" y="44"/>
                    </a:cubicBezTo>
                    <a:cubicBezTo>
                      <a:pt x="14" y="71"/>
                      <a:pt x="14" y="71"/>
                      <a:pt x="14" y="71"/>
                    </a:cubicBezTo>
                    <a:cubicBezTo>
                      <a:pt x="11" y="74"/>
                      <a:pt x="6" y="74"/>
                      <a:pt x="3" y="72"/>
                    </a:cubicBezTo>
                    <a:cubicBezTo>
                      <a:pt x="0" y="69"/>
                      <a:pt x="0" y="64"/>
                      <a:pt x="3" y="61"/>
                    </a:cubicBezTo>
                    <a:cubicBezTo>
                      <a:pt x="26" y="36"/>
                      <a:pt x="26" y="36"/>
                      <a:pt x="26" y="36"/>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5" name="Group 4"/>
          <p:cNvGrpSpPr/>
          <p:nvPr/>
        </p:nvGrpSpPr>
        <p:grpSpPr>
          <a:xfrm>
            <a:off x="4996206" y="2752249"/>
            <a:ext cx="1773981" cy="2984500"/>
            <a:chOff x="4068763" y="2700338"/>
            <a:chExt cx="1738312" cy="2984500"/>
          </a:xfrm>
        </p:grpSpPr>
        <p:sp>
          <p:nvSpPr>
            <p:cNvPr id="8" name="Rectangle 7"/>
            <p:cNvSpPr/>
            <p:nvPr/>
          </p:nvSpPr>
          <p:spPr>
            <a:xfrm>
              <a:off x="4129088" y="3960813"/>
              <a:ext cx="1617662" cy="1724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lvl="1" indent="-342900" eaLnBrk="1" hangingPunct="1">
                <a:buClr>
                  <a:srgbClr val="990033"/>
                </a:buClr>
                <a:buSzPct val="120000"/>
                <a:buFont typeface="Wingdings" pitchFamily="2" charset="2"/>
                <a:buChar char="ü"/>
                <a:defRPr/>
              </a:pPr>
              <a:r>
                <a:rPr lang="en-IN" altLang="en-US" sz="1600" i="1" dirty="0">
                  <a:solidFill>
                    <a:srgbClr val="3F3F3F"/>
                  </a:solidFill>
                </a:rPr>
                <a:t>Helping us make sense of our working life and </a:t>
              </a:r>
              <a:r>
                <a:rPr lang="en-IN" altLang="en-US" sz="1600" b="1" i="1" dirty="0">
                  <a:solidFill>
                    <a:schemeClr val="accent3"/>
                  </a:solidFill>
                </a:rPr>
                <a:t>how we fit in the big picture.</a:t>
              </a:r>
            </a:p>
          </p:txBody>
        </p:sp>
        <p:sp>
          <p:nvSpPr>
            <p:cNvPr id="12" name="Rounded Rectangle 11"/>
            <p:cNvSpPr/>
            <p:nvPr/>
          </p:nvSpPr>
          <p:spPr bwMode="auto">
            <a:xfrm>
              <a:off x="4068763" y="3124200"/>
              <a:ext cx="1738312" cy="776288"/>
            </a:xfrm>
            <a:prstGeom prst="roundRect">
              <a:avLst>
                <a:gd name="adj" fmla="val 6812"/>
              </a:avLst>
            </a:prstGeom>
            <a:solidFill>
              <a:schemeClr val="bg1">
                <a:lumMod val="95000"/>
              </a:schemeClr>
            </a:solidFill>
            <a:ln w="6350" cap="flat" cmpd="sng" algn="ctr">
              <a:solidFill>
                <a:srgbClr val="FFFFFF"/>
              </a:solidFill>
              <a:prstDash val="solid"/>
              <a:round/>
              <a:headEnd type="none" w="med" len="med"/>
              <a:tailEnd type="none" w="med" len="med"/>
            </a:ln>
            <a:effectLst/>
          </p:spPr>
          <p:txBody>
            <a:bodyPr lIns="0" tIns="0" rIns="0" anchor="b"/>
            <a:lstStyle/>
            <a:p>
              <a:pPr algn="ctr" defTabSz="914400">
                <a:defRPr/>
              </a:pPr>
              <a:r>
                <a:rPr lang="en-US" sz="1200" b="1" kern="0">
                  <a:solidFill>
                    <a:schemeClr val="accent3">
                      <a:lumMod val="75000"/>
                    </a:schemeClr>
                  </a:solidFill>
                  <a:cs typeface="Arial" charset="0"/>
                </a:rPr>
                <a:t>Alignment</a:t>
              </a:r>
            </a:p>
          </p:txBody>
        </p:sp>
        <p:sp>
          <p:nvSpPr>
            <p:cNvPr id="38" name="Pentagon 37"/>
            <p:cNvSpPr/>
            <p:nvPr/>
          </p:nvSpPr>
          <p:spPr bwMode="auto">
            <a:xfrm rot="5400000">
              <a:off x="4561681" y="2597945"/>
              <a:ext cx="752475" cy="957262"/>
            </a:xfrm>
            <a:prstGeom prst="homePlate">
              <a:avLst>
                <a:gd name="adj" fmla="val 56452"/>
              </a:avLst>
            </a:prstGeom>
            <a:solidFill>
              <a:schemeClr val="accent3"/>
            </a:solidFill>
            <a:ln w="3175" cap="flat" cmpd="sng" algn="ctr">
              <a:solidFill>
                <a:srgbClr val="FFFFFF"/>
              </a:solidFill>
              <a:prstDash val="solid"/>
            </a:ln>
            <a:effectLst/>
          </p:spPr>
          <p:txBody>
            <a:bodyPr lIns="0" tIns="0" rIns="0" bIns="0" anchor="ctr"/>
            <a:lstStyle/>
            <a:p>
              <a:pPr algn="ctr" defTabSz="914400" eaLnBrk="1" hangingPunct="1">
                <a:lnSpc>
                  <a:spcPct val="85000"/>
                </a:lnSpc>
                <a:defRPr/>
              </a:pPr>
              <a:endParaRPr lang="en-US" sz="1200" b="1" kern="0">
                <a:solidFill>
                  <a:srgbClr val="FFFFFF"/>
                </a:solidFill>
                <a:latin typeface="Arial"/>
                <a:cs typeface="+mn-cs"/>
              </a:endParaRPr>
            </a:p>
          </p:txBody>
        </p:sp>
        <p:grpSp>
          <p:nvGrpSpPr>
            <p:cNvPr id="121" name="Groupe 666"/>
            <p:cNvGrpSpPr>
              <a:grpSpLocks/>
            </p:cNvGrpSpPr>
            <p:nvPr/>
          </p:nvGrpSpPr>
          <p:grpSpPr bwMode="auto">
            <a:xfrm>
              <a:off x="4691063" y="2859088"/>
              <a:ext cx="493712" cy="350837"/>
              <a:chOff x="3992563" y="2941638"/>
              <a:chExt cx="493713" cy="350837"/>
            </a:xfrm>
          </p:grpSpPr>
          <p:sp>
            <p:nvSpPr>
              <p:cNvPr id="30760" name="Freeform 392"/>
              <p:cNvSpPr>
                <a:spLocks/>
              </p:cNvSpPr>
              <p:nvPr/>
            </p:nvSpPr>
            <p:spPr bwMode="auto">
              <a:xfrm>
                <a:off x="4024313" y="2941638"/>
                <a:ext cx="100013" cy="127000"/>
              </a:xfrm>
              <a:custGeom>
                <a:avLst/>
                <a:gdLst>
                  <a:gd name="T0" fmla="*/ 34 w 51"/>
                  <a:gd name="T1" fmla="*/ 64 h 66"/>
                  <a:gd name="T2" fmla="*/ 50 w 51"/>
                  <a:gd name="T3" fmla="*/ 25 h 66"/>
                  <a:gd name="T4" fmla="*/ 25 w 51"/>
                  <a:gd name="T5" fmla="*/ 0 h 66"/>
                  <a:gd name="T6" fmla="*/ 1 w 51"/>
                  <a:gd name="T7" fmla="*/ 29 h 66"/>
                  <a:gd name="T8" fmla="*/ 34 w 51"/>
                  <a:gd name="T9" fmla="*/ 64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66">
                    <a:moveTo>
                      <a:pt x="34" y="64"/>
                    </a:moveTo>
                    <a:cubicBezTo>
                      <a:pt x="49" y="60"/>
                      <a:pt x="51" y="41"/>
                      <a:pt x="50" y="25"/>
                    </a:cubicBezTo>
                    <a:cubicBezTo>
                      <a:pt x="50" y="10"/>
                      <a:pt x="37" y="0"/>
                      <a:pt x="25" y="0"/>
                    </a:cubicBezTo>
                    <a:cubicBezTo>
                      <a:pt x="10" y="1"/>
                      <a:pt x="0" y="14"/>
                      <a:pt x="1" y="29"/>
                    </a:cubicBezTo>
                    <a:cubicBezTo>
                      <a:pt x="4" y="55"/>
                      <a:pt x="24" y="66"/>
                      <a:pt x="34" y="64"/>
                    </a:cubicBezTo>
                    <a:close/>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61" name="Freeform 393"/>
              <p:cNvSpPr>
                <a:spLocks/>
              </p:cNvSpPr>
              <p:nvPr/>
            </p:nvSpPr>
            <p:spPr bwMode="auto">
              <a:xfrm>
                <a:off x="3992563" y="3067050"/>
                <a:ext cx="214313" cy="225425"/>
              </a:xfrm>
              <a:custGeom>
                <a:avLst/>
                <a:gdLst>
                  <a:gd name="T0" fmla="*/ 36 w 111"/>
                  <a:gd name="T1" fmla="*/ 80 h 116"/>
                  <a:gd name="T2" fmla="*/ 44 w 111"/>
                  <a:gd name="T3" fmla="*/ 83 h 116"/>
                  <a:gd name="T4" fmla="*/ 96 w 111"/>
                  <a:gd name="T5" fmla="*/ 95 h 116"/>
                  <a:gd name="T6" fmla="*/ 110 w 111"/>
                  <a:gd name="T7" fmla="*/ 87 h 116"/>
                  <a:gd name="T8" fmla="*/ 101 w 111"/>
                  <a:gd name="T9" fmla="*/ 73 h 116"/>
                  <a:gd name="T10" fmla="*/ 65 w 111"/>
                  <a:gd name="T11" fmla="*/ 65 h 116"/>
                  <a:gd name="T12" fmla="*/ 63 w 111"/>
                  <a:gd name="T13" fmla="*/ 26 h 116"/>
                  <a:gd name="T14" fmla="*/ 56 w 111"/>
                  <a:gd name="T15" fmla="*/ 11 h 116"/>
                  <a:gd name="T16" fmla="*/ 56 w 111"/>
                  <a:gd name="T17" fmla="*/ 14 h 116"/>
                  <a:gd name="T18" fmla="*/ 57 w 111"/>
                  <a:gd name="T19" fmla="*/ 44 h 116"/>
                  <a:gd name="T20" fmla="*/ 51 w 111"/>
                  <a:gd name="T21" fmla="*/ 18 h 116"/>
                  <a:gd name="T22" fmla="*/ 53 w 111"/>
                  <a:gd name="T23" fmla="*/ 13 h 116"/>
                  <a:gd name="T24" fmla="*/ 50 w 111"/>
                  <a:gd name="T25" fmla="*/ 8 h 116"/>
                  <a:gd name="T26" fmla="*/ 47 w 111"/>
                  <a:gd name="T27" fmla="*/ 8 h 116"/>
                  <a:gd name="T28" fmla="*/ 43 w 111"/>
                  <a:gd name="T29" fmla="*/ 11 h 116"/>
                  <a:gd name="T30" fmla="*/ 46 w 111"/>
                  <a:gd name="T31" fmla="*/ 17 h 116"/>
                  <a:gd name="T32" fmla="*/ 46 w 111"/>
                  <a:gd name="T33" fmla="*/ 38 h 116"/>
                  <a:gd name="T34" fmla="*/ 32 w 111"/>
                  <a:gd name="T35" fmla="*/ 0 h 116"/>
                  <a:gd name="T36" fmla="*/ 32 w 111"/>
                  <a:gd name="T37" fmla="*/ 0 h 116"/>
                  <a:gd name="T38" fmla="*/ 32 w 111"/>
                  <a:gd name="T39" fmla="*/ 0 h 116"/>
                  <a:gd name="T40" fmla="*/ 14 w 111"/>
                  <a:gd name="T41" fmla="*/ 12 h 116"/>
                  <a:gd name="T42" fmla="*/ 14 w 111"/>
                  <a:gd name="T43" fmla="*/ 116 h 116"/>
                  <a:gd name="T44" fmla="*/ 65 w 111"/>
                  <a:gd name="T45" fmla="*/ 116 h 116"/>
                  <a:gd name="T46" fmla="*/ 66 w 111"/>
                  <a:gd name="T47" fmla="*/ 92 h 116"/>
                  <a:gd name="T48" fmla="*/ 36 w 111"/>
                  <a:gd name="T49" fmla="*/ 85 h 1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1" h="116">
                    <a:moveTo>
                      <a:pt x="36" y="80"/>
                    </a:moveTo>
                    <a:cubicBezTo>
                      <a:pt x="37" y="81"/>
                      <a:pt x="40" y="82"/>
                      <a:pt x="44" y="83"/>
                    </a:cubicBezTo>
                    <a:cubicBezTo>
                      <a:pt x="45" y="83"/>
                      <a:pt x="96" y="95"/>
                      <a:pt x="96" y="95"/>
                    </a:cubicBezTo>
                    <a:cubicBezTo>
                      <a:pt x="102" y="97"/>
                      <a:pt x="108" y="93"/>
                      <a:pt x="110" y="87"/>
                    </a:cubicBezTo>
                    <a:cubicBezTo>
                      <a:pt x="111" y="81"/>
                      <a:pt x="107" y="74"/>
                      <a:pt x="101" y="73"/>
                    </a:cubicBezTo>
                    <a:cubicBezTo>
                      <a:pt x="65" y="65"/>
                      <a:pt x="65" y="65"/>
                      <a:pt x="65" y="65"/>
                    </a:cubicBezTo>
                    <a:cubicBezTo>
                      <a:pt x="65" y="49"/>
                      <a:pt x="64" y="33"/>
                      <a:pt x="63" y="26"/>
                    </a:cubicBezTo>
                    <a:cubicBezTo>
                      <a:pt x="60" y="13"/>
                      <a:pt x="56" y="11"/>
                      <a:pt x="56" y="11"/>
                    </a:cubicBezTo>
                    <a:cubicBezTo>
                      <a:pt x="56" y="14"/>
                      <a:pt x="56" y="14"/>
                      <a:pt x="56" y="14"/>
                    </a:cubicBezTo>
                    <a:cubicBezTo>
                      <a:pt x="60" y="30"/>
                      <a:pt x="57" y="44"/>
                      <a:pt x="57" y="44"/>
                    </a:cubicBezTo>
                    <a:cubicBezTo>
                      <a:pt x="57" y="44"/>
                      <a:pt x="53" y="24"/>
                      <a:pt x="51" y="18"/>
                    </a:cubicBezTo>
                    <a:cubicBezTo>
                      <a:pt x="52" y="15"/>
                      <a:pt x="53" y="13"/>
                      <a:pt x="53" y="13"/>
                    </a:cubicBezTo>
                    <a:cubicBezTo>
                      <a:pt x="50" y="8"/>
                      <a:pt x="50" y="8"/>
                      <a:pt x="50" y="8"/>
                    </a:cubicBezTo>
                    <a:cubicBezTo>
                      <a:pt x="50" y="8"/>
                      <a:pt x="49" y="8"/>
                      <a:pt x="47" y="8"/>
                    </a:cubicBezTo>
                    <a:cubicBezTo>
                      <a:pt x="46" y="9"/>
                      <a:pt x="43" y="11"/>
                      <a:pt x="43" y="11"/>
                    </a:cubicBezTo>
                    <a:cubicBezTo>
                      <a:pt x="43" y="11"/>
                      <a:pt x="44" y="14"/>
                      <a:pt x="46" y="17"/>
                    </a:cubicBezTo>
                    <a:cubicBezTo>
                      <a:pt x="46" y="18"/>
                      <a:pt x="47" y="28"/>
                      <a:pt x="46" y="38"/>
                    </a:cubicBezTo>
                    <a:cubicBezTo>
                      <a:pt x="41" y="10"/>
                      <a:pt x="34" y="2"/>
                      <a:pt x="32" y="0"/>
                    </a:cubicBezTo>
                    <a:cubicBezTo>
                      <a:pt x="32" y="0"/>
                      <a:pt x="32" y="0"/>
                      <a:pt x="32" y="0"/>
                    </a:cubicBezTo>
                    <a:cubicBezTo>
                      <a:pt x="32" y="0"/>
                      <a:pt x="32" y="0"/>
                      <a:pt x="32" y="0"/>
                    </a:cubicBezTo>
                    <a:cubicBezTo>
                      <a:pt x="29" y="0"/>
                      <a:pt x="18" y="9"/>
                      <a:pt x="14" y="12"/>
                    </a:cubicBezTo>
                    <a:cubicBezTo>
                      <a:pt x="0" y="25"/>
                      <a:pt x="15" y="74"/>
                      <a:pt x="14" y="116"/>
                    </a:cubicBezTo>
                    <a:cubicBezTo>
                      <a:pt x="65" y="116"/>
                      <a:pt x="65" y="116"/>
                      <a:pt x="65" y="116"/>
                    </a:cubicBezTo>
                    <a:cubicBezTo>
                      <a:pt x="65" y="114"/>
                      <a:pt x="66" y="104"/>
                      <a:pt x="66" y="92"/>
                    </a:cubicBezTo>
                    <a:cubicBezTo>
                      <a:pt x="60" y="91"/>
                      <a:pt x="44" y="89"/>
                      <a:pt x="36" y="85"/>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62" name="Freeform 394"/>
              <p:cNvSpPr>
                <a:spLocks/>
              </p:cNvSpPr>
              <p:nvPr/>
            </p:nvSpPr>
            <p:spPr bwMode="auto">
              <a:xfrm>
                <a:off x="4102101" y="3076575"/>
                <a:ext cx="115888" cy="93663"/>
              </a:xfrm>
              <a:custGeom>
                <a:avLst/>
                <a:gdLst>
                  <a:gd name="T0" fmla="*/ 15 w 60"/>
                  <a:gd name="T1" fmla="*/ 45 h 48"/>
                  <a:gd name="T2" fmla="*/ 27 w 60"/>
                  <a:gd name="T3" fmla="*/ 46 h 48"/>
                  <a:gd name="T4" fmla="*/ 54 w 60"/>
                  <a:gd name="T5" fmla="*/ 26 h 48"/>
                  <a:gd name="T6" fmla="*/ 57 w 60"/>
                  <a:gd name="T7" fmla="*/ 12 h 48"/>
                  <a:gd name="T8" fmla="*/ 53 w 60"/>
                  <a:gd name="T9" fmla="*/ 9 h 48"/>
                  <a:gd name="T10" fmla="*/ 57 w 60"/>
                  <a:gd name="T11" fmla="*/ 6 h 48"/>
                  <a:gd name="T12" fmla="*/ 58 w 60"/>
                  <a:gd name="T13" fmla="*/ 2 h 48"/>
                  <a:gd name="T14" fmla="*/ 54 w 60"/>
                  <a:gd name="T15" fmla="*/ 1 h 48"/>
                  <a:gd name="T16" fmla="*/ 22 w 60"/>
                  <a:gd name="T17" fmla="*/ 25 h 48"/>
                  <a:gd name="T18" fmla="*/ 0 w 60"/>
                  <a:gd name="T19" fmla="*/ 8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8">
                    <a:moveTo>
                      <a:pt x="15" y="45"/>
                    </a:moveTo>
                    <a:cubicBezTo>
                      <a:pt x="19" y="48"/>
                      <a:pt x="24" y="48"/>
                      <a:pt x="27" y="46"/>
                    </a:cubicBezTo>
                    <a:cubicBezTo>
                      <a:pt x="54" y="26"/>
                      <a:pt x="54" y="26"/>
                      <a:pt x="54" y="26"/>
                    </a:cubicBezTo>
                    <a:cubicBezTo>
                      <a:pt x="59" y="23"/>
                      <a:pt x="60" y="16"/>
                      <a:pt x="57" y="12"/>
                    </a:cubicBezTo>
                    <a:cubicBezTo>
                      <a:pt x="56" y="11"/>
                      <a:pt x="54" y="10"/>
                      <a:pt x="53" y="9"/>
                    </a:cubicBezTo>
                    <a:cubicBezTo>
                      <a:pt x="57" y="6"/>
                      <a:pt x="57" y="6"/>
                      <a:pt x="57" y="6"/>
                    </a:cubicBezTo>
                    <a:cubicBezTo>
                      <a:pt x="59" y="5"/>
                      <a:pt x="59" y="3"/>
                      <a:pt x="58" y="2"/>
                    </a:cubicBezTo>
                    <a:cubicBezTo>
                      <a:pt x="57" y="1"/>
                      <a:pt x="55" y="0"/>
                      <a:pt x="54" y="1"/>
                    </a:cubicBezTo>
                    <a:cubicBezTo>
                      <a:pt x="22" y="25"/>
                      <a:pt x="22" y="25"/>
                      <a:pt x="22" y="25"/>
                    </a:cubicBezTo>
                    <a:cubicBezTo>
                      <a:pt x="0" y="8"/>
                      <a:pt x="0" y="8"/>
                      <a:pt x="0" y="8"/>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63" name="Freeform 395"/>
              <p:cNvSpPr>
                <a:spLocks/>
              </p:cNvSpPr>
              <p:nvPr/>
            </p:nvSpPr>
            <p:spPr bwMode="auto">
              <a:xfrm>
                <a:off x="4308476" y="2941638"/>
                <a:ext cx="98425" cy="127000"/>
              </a:xfrm>
              <a:custGeom>
                <a:avLst/>
                <a:gdLst>
                  <a:gd name="T0" fmla="*/ 16 w 51"/>
                  <a:gd name="T1" fmla="*/ 64 h 66"/>
                  <a:gd name="T2" fmla="*/ 50 w 51"/>
                  <a:gd name="T3" fmla="*/ 29 h 66"/>
                  <a:gd name="T4" fmla="*/ 25 w 51"/>
                  <a:gd name="T5" fmla="*/ 0 h 66"/>
                  <a:gd name="T6" fmla="*/ 1 w 51"/>
                  <a:gd name="T7" fmla="*/ 25 h 66"/>
                  <a:gd name="T8" fmla="*/ 16 w 51"/>
                  <a:gd name="T9" fmla="*/ 64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66">
                    <a:moveTo>
                      <a:pt x="16" y="64"/>
                    </a:moveTo>
                    <a:cubicBezTo>
                      <a:pt x="27" y="66"/>
                      <a:pt x="46" y="55"/>
                      <a:pt x="50" y="29"/>
                    </a:cubicBezTo>
                    <a:cubicBezTo>
                      <a:pt x="51" y="14"/>
                      <a:pt x="41" y="1"/>
                      <a:pt x="25" y="0"/>
                    </a:cubicBezTo>
                    <a:cubicBezTo>
                      <a:pt x="14" y="0"/>
                      <a:pt x="1" y="10"/>
                      <a:pt x="1" y="25"/>
                    </a:cubicBezTo>
                    <a:cubicBezTo>
                      <a:pt x="0" y="41"/>
                      <a:pt x="2" y="60"/>
                      <a:pt x="16" y="64"/>
                    </a:cubicBezTo>
                    <a:close/>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64" name="Freeform 396"/>
              <p:cNvSpPr>
                <a:spLocks/>
              </p:cNvSpPr>
              <p:nvPr/>
            </p:nvSpPr>
            <p:spPr bwMode="auto">
              <a:xfrm>
                <a:off x="4200526" y="3067050"/>
                <a:ext cx="285750" cy="225425"/>
              </a:xfrm>
              <a:custGeom>
                <a:avLst/>
                <a:gdLst>
                  <a:gd name="T0" fmla="*/ 123 w 147"/>
                  <a:gd name="T1" fmla="*/ 63 h 116"/>
                  <a:gd name="T2" fmla="*/ 114 w 147"/>
                  <a:gd name="T3" fmla="*/ 103 h 116"/>
                  <a:gd name="T4" fmla="*/ 124 w 147"/>
                  <a:gd name="T5" fmla="*/ 113 h 116"/>
                  <a:gd name="T6" fmla="*/ 137 w 147"/>
                  <a:gd name="T7" fmla="*/ 107 h 116"/>
                  <a:gd name="T8" fmla="*/ 146 w 147"/>
                  <a:gd name="T9" fmla="*/ 62 h 116"/>
                  <a:gd name="T10" fmla="*/ 144 w 147"/>
                  <a:gd name="T11" fmla="*/ 53 h 116"/>
                  <a:gd name="T12" fmla="*/ 108 w 147"/>
                  <a:gd name="T13" fmla="*/ 9 h 116"/>
                  <a:gd name="T14" fmla="*/ 91 w 147"/>
                  <a:gd name="T15" fmla="*/ 0 h 116"/>
                  <a:gd name="T16" fmla="*/ 91 w 147"/>
                  <a:gd name="T17" fmla="*/ 0 h 116"/>
                  <a:gd name="T18" fmla="*/ 91 w 147"/>
                  <a:gd name="T19" fmla="*/ 0 h 116"/>
                  <a:gd name="T20" fmla="*/ 77 w 147"/>
                  <a:gd name="T21" fmla="*/ 38 h 116"/>
                  <a:gd name="T22" fmla="*/ 77 w 147"/>
                  <a:gd name="T23" fmla="*/ 17 h 116"/>
                  <a:gd name="T24" fmla="*/ 79 w 147"/>
                  <a:gd name="T25" fmla="*/ 12 h 116"/>
                  <a:gd name="T26" fmla="*/ 75 w 147"/>
                  <a:gd name="T27" fmla="*/ 8 h 116"/>
                  <a:gd name="T28" fmla="*/ 73 w 147"/>
                  <a:gd name="T29" fmla="*/ 8 h 116"/>
                  <a:gd name="T30" fmla="*/ 70 w 147"/>
                  <a:gd name="T31" fmla="*/ 13 h 116"/>
                  <a:gd name="T32" fmla="*/ 72 w 147"/>
                  <a:gd name="T33" fmla="*/ 18 h 116"/>
                  <a:gd name="T34" fmla="*/ 66 w 147"/>
                  <a:gd name="T35" fmla="*/ 44 h 116"/>
                  <a:gd name="T36" fmla="*/ 68 w 147"/>
                  <a:gd name="T37" fmla="*/ 9 h 116"/>
                  <a:gd name="T38" fmla="*/ 60 w 147"/>
                  <a:gd name="T39" fmla="*/ 16 h 116"/>
                  <a:gd name="T40" fmla="*/ 34 w 147"/>
                  <a:gd name="T41" fmla="*/ 61 h 116"/>
                  <a:gd name="T42" fmla="*/ 5 w 147"/>
                  <a:gd name="T43" fmla="*/ 71 h 116"/>
                  <a:gd name="T44" fmla="*/ 0 w 147"/>
                  <a:gd name="T45" fmla="*/ 74 h 116"/>
                  <a:gd name="T46" fmla="*/ 2 w 147"/>
                  <a:gd name="T47" fmla="*/ 91 h 116"/>
                  <a:gd name="T48" fmla="*/ 12 w 147"/>
                  <a:gd name="T49" fmla="*/ 92 h 116"/>
                  <a:gd name="T50" fmla="*/ 46 w 147"/>
                  <a:gd name="T51" fmla="*/ 81 h 116"/>
                  <a:gd name="T52" fmla="*/ 52 w 147"/>
                  <a:gd name="T53" fmla="*/ 76 h 116"/>
                  <a:gd name="T54" fmla="*/ 56 w 147"/>
                  <a:gd name="T55" fmla="*/ 69 h 116"/>
                  <a:gd name="T56" fmla="*/ 58 w 147"/>
                  <a:gd name="T57" fmla="*/ 38 h 116"/>
                  <a:gd name="T58" fmla="*/ 59 w 147"/>
                  <a:gd name="T59" fmla="*/ 35 h 116"/>
                  <a:gd name="T60" fmla="*/ 57 w 147"/>
                  <a:gd name="T61" fmla="*/ 116 h 116"/>
                  <a:gd name="T62" fmla="*/ 109 w 147"/>
                  <a:gd name="T63" fmla="*/ 116 h 116"/>
                  <a:gd name="T64" fmla="*/ 112 w 147"/>
                  <a:gd name="T65" fmla="*/ 54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7" h="116">
                    <a:moveTo>
                      <a:pt x="123" y="63"/>
                    </a:moveTo>
                    <a:cubicBezTo>
                      <a:pt x="114" y="103"/>
                      <a:pt x="114" y="103"/>
                      <a:pt x="114" y="103"/>
                    </a:cubicBezTo>
                    <a:cubicBezTo>
                      <a:pt x="113" y="109"/>
                      <a:pt x="117" y="112"/>
                      <a:pt x="124" y="113"/>
                    </a:cubicBezTo>
                    <a:cubicBezTo>
                      <a:pt x="130" y="114"/>
                      <a:pt x="135" y="113"/>
                      <a:pt x="137" y="107"/>
                    </a:cubicBezTo>
                    <a:cubicBezTo>
                      <a:pt x="146" y="62"/>
                      <a:pt x="146" y="62"/>
                      <a:pt x="146" y="62"/>
                    </a:cubicBezTo>
                    <a:cubicBezTo>
                      <a:pt x="147" y="59"/>
                      <a:pt x="146" y="56"/>
                      <a:pt x="144" y="53"/>
                    </a:cubicBezTo>
                    <a:cubicBezTo>
                      <a:pt x="144" y="53"/>
                      <a:pt x="112" y="11"/>
                      <a:pt x="108" y="9"/>
                    </a:cubicBezTo>
                    <a:cubicBezTo>
                      <a:pt x="104" y="6"/>
                      <a:pt x="94" y="0"/>
                      <a:pt x="91" y="0"/>
                    </a:cubicBezTo>
                    <a:cubicBezTo>
                      <a:pt x="91" y="0"/>
                      <a:pt x="91" y="0"/>
                      <a:pt x="91" y="0"/>
                    </a:cubicBezTo>
                    <a:cubicBezTo>
                      <a:pt x="91" y="0"/>
                      <a:pt x="91" y="0"/>
                      <a:pt x="91" y="0"/>
                    </a:cubicBezTo>
                    <a:cubicBezTo>
                      <a:pt x="88" y="2"/>
                      <a:pt x="82" y="10"/>
                      <a:pt x="77" y="38"/>
                    </a:cubicBezTo>
                    <a:cubicBezTo>
                      <a:pt x="76" y="28"/>
                      <a:pt x="77" y="18"/>
                      <a:pt x="77" y="17"/>
                    </a:cubicBezTo>
                    <a:cubicBezTo>
                      <a:pt x="78" y="14"/>
                      <a:pt x="79" y="12"/>
                      <a:pt x="79" y="12"/>
                    </a:cubicBezTo>
                    <a:cubicBezTo>
                      <a:pt x="79" y="12"/>
                      <a:pt x="77" y="9"/>
                      <a:pt x="75" y="8"/>
                    </a:cubicBezTo>
                    <a:cubicBezTo>
                      <a:pt x="74" y="8"/>
                      <a:pt x="73" y="8"/>
                      <a:pt x="73" y="8"/>
                    </a:cubicBezTo>
                    <a:cubicBezTo>
                      <a:pt x="70" y="13"/>
                      <a:pt x="70" y="13"/>
                      <a:pt x="70" y="13"/>
                    </a:cubicBezTo>
                    <a:cubicBezTo>
                      <a:pt x="70" y="13"/>
                      <a:pt x="71" y="15"/>
                      <a:pt x="72" y="18"/>
                    </a:cubicBezTo>
                    <a:cubicBezTo>
                      <a:pt x="70" y="24"/>
                      <a:pt x="66" y="44"/>
                      <a:pt x="66" y="44"/>
                    </a:cubicBezTo>
                    <a:cubicBezTo>
                      <a:pt x="66" y="44"/>
                      <a:pt x="63" y="18"/>
                      <a:pt x="68" y="9"/>
                    </a:cubicBezTo>
                    <a:cubicBezTo>
                      <a:pt x="65" y="9"/>
                      <a:pt x="62" y="12"/>
                      <a:pt x="60" y="16"/>
                    </a:cubicBezTo>
                    <a:cubicBezTo>
                      <a:pt x="34" y="61"/>
                      <a:pt x="34" y="61"/>
                      <a:pt x="34" y="61"/>
                    </a:cubicBezTo>
                    <a:cubicBezTo>
                      <a:pt x="5" y="71"/>
                      <a:pt x="5" y="71"/>
                      <a:pt x="5" y="71"/>
                    </a:cubicBezTo>
                    <a:cubicBezTo>
                      <a:pt x="3" y="71"/>
                      <a:pt x="1" y="73"/>
                      <a:pt x="0" y="74"/>
                    </a:cubicBezTo>
                    <a:cubicBezTo>
                      <a:pt x="6" y="81"/>
                      <a:pt x="4" y="88"/>
                      <a:pt x="2" y="91"/>
                    </a:cubicBezTo>
                    <a:cubicBezTo>
                      <a:pt x="5" y="93"/>
                      <a:pt x="9" y="93"/>
                      <a:pt x="12" y="92"/>
                    </a:cubicBezTo>
                    <a:cubicBezTo>
                      <a:pt x="46" y="81"/>
                      <a:pt x="46" y="81"/>
                      <a:pt x="46" y="81"/>
                    </a:cubicBezTo>
                    <a:cubicBezTo>
                      <a:pt x="48" y="80"/>
                      <a:pt x="50" y="78"/>
                      <a:pt x="52" y="76"/>
                    </a:cubicBezTo>
                    <a:cubicBezTo>
                      <a:pt x="56" y="69"/>
                      <a:pt x="56" y="69"/>
                      <a:pt x="56" y="69"/>
                    </a:cubicBezTo>
                    <a:cubicBezTo>
                      <a:pt x="56" y="56"/>
                      <a:pt x="57" y="44"/>
                      <a:pt x="58" y="38"/>
                    </a:cubicBezTo>
                    <a:cubicBezTo>
                      <a:pt x="58" y="37"/>
                      <a:pt x="58" y="36"/>
                      <a:pt x="59" y="35"/>
                    </a:cubicBezTo>
                    <a:cubicBezTo>
                      <a:pt x="57" y="60"/>
                      <a:pt x="57" y="112"/>
                      <a:pt x="57" y="116"/>
                    </a:cubicBezTo>
                    <a:cubicBezTo>
                      <a:pt x="109" y="116"/>
                      <a:pt x="109" y="116"/>
                      <a:pt x="109" y="116"/>
                    </a:cubicBezTo>
                    <a:cubicBezTo>
                      <a:pt x="108" y="96"/>
                      <a:pt x="111" y="73"/>
                      <a:pt x="112" y="54"/>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28" name="Freeform 9"/>
            <p:cNvSpPr>
              <a:spLocks noChangeAspect="1"/>
            </p:cNvSpPr>
            <p:nvPr/>
          </p:nvSpPr>
          <p:spPr bwMode="auto">
            <a:xfrm>
              <a:off x="5105400" y="2760663"/>
              <a:ext cx="319088" cy="193675"/>
            </a:xfrm>
            <a:custGeom>
              <a:avLst/>
              <a:gdLst/>
              <a:ahLst/>
              <a:cxnLst>
                <a:cxn ang="0">
                  <a:pos x="588" y="125"/>
                </a:cxn>
                <a:cxn ang="0">
                  <a:pos x="525" y="159"/>
                </a:cxn>
                <a:cxn ang="0">
                  <a:pos x="451" y="178"/>
                </a:cxn>
                <a:cxn ang="0">
                  <a:pos x="297" y="211"/>
                </a:cxn>
                <a:cxn ang="0">
                  <a:pos x="153" y="255"/>
                </a:cxn>
                <a:cxn ang="0">
                  <a:pos x="45" y="331"/>
                </a:cxn>
                <a:cxn ang="0">
                  <a:pos x="2" y="454"/>
                </a:cxn>
                <a:cxn ang="0">
                  <a:pos x="8" y="531"/>
                </a:cxn>
                <a:cxn ang="0">
                  <a:pos x="37" y="595"/>
                </a:cxn>
                <a:cxn ang="0">
                  <a:pos x="134" y="683"/>
                </a:cxn>
                <a:cxn ang="0">
                  <a:pos x="269" y="727"/>
                </a:cxn>
                <a:cxn ang="0">
                  <a:pos x="531" y="651"/>
                </a:cxn>
                <a:cxn ang="0">
                  <a:pos x="582" y="610"/>
                </a:cxn>
                <a:cxn ang="0">
                  <a:pos x="501" y="727"/>
                </a:cxn>
                <a:cxn ang="0">
                  <a:pos x="393" y="814"/>
                </a:cxn>
                <a:cxn ang="0">
                  <a:pos x="330" y="840"/>
                </a:cxn>
                <a:cxn ang="0">
                  <a:pos x="649" y="840"/>
                </a:cxn>
                <a:cxn ang="0">
                  <a:pos x="969" y="840"/>
                </a:cxn>
                <a:cxn ang="0">
                  <a:pos x="1044" y="840"/>
                </a:cxn>
                <a:cxn ang="0">
                  <a:pos x="1029" y="835"/>
                </a:cxn>
                <a:cxn ang="0">
                  <a:pos x="1010" y="828"/>
                </a:cxn>
                <a:cxn ang="0">
                  <a:pos x="977" y="811"/>
                </a:cxn>
                <a:cxn ang="0">
                  <a:pos x="916" y="770"/>
                </a:cxn>
                <a:cxn ang="0">
                  <a:pos x="822" y="667"/>
                </a:cxn>
                <a:cxn ang="0">
                  <a:pos x="790" y="610"/>
                </a:cxn>
                <a:cxn ang="0">
                  <a:pos x="906" y="688"/>
                </a:cxn>
                <a:cxn ang="0">
                  <a:pos x="1046" y="727"/>
                </a:cxn>
                <a:cxn ang="0">
                  <a:pos x="1290" y="646"/>
                </a:cxn>
                <a:cxn ang="0">
                  <a:pos x="1362" y="539"/>
                </a:cxn>
                <a:cxn ang="0">
                  <a:pos x="1362" y="400"/>
                </a:cxn>
                <a:cxn ang="0">
                  <a:pos x="1294" y="299"/>
                </a:cxn>
                <a:cxn ang="0">
                  <a:pos x="1232" y="261"/>
                </a:cxn>
                <a:cxn ang="0">
                  <a:pos x="1161" y="233"/>
                </a:cxn>
                <a:cxn ang="0">
                  <a:pos x="867" y="165"/>
                </a:cxn>
                <a:cxn ang="0">
                  <a:pos x="763" y="106"/>
                </a:cxn>
                <a:cxn ang="0">
                  <a:pos x="720" y="58"/>
                </a:cxn>
                <a:cxn ang="0">
                  <a:pos x="701" y="29"/>
                </a:cxn>
                <a:cxn ang="0">
                  <a:pos x="686" y="0"/>
                </a:cxn>
              </a:cxnLst>
              <a:rect l="0" t="0" r="r" b="b"/>
              <a:pathLst>
                <a:path w="1376" h="840">
                  <a:moveTo>
                    <a:pt x="588" y="125"/>
                  </a:moveTo>
                  <a:cubicBezTo>
                    <a:pt x="569" y="139"/>
                    <a:pt x="548" y="151"/>
                    <a:pt x="525" y="159"/>
                  </a:cubicBezTo>
                  <a:cubicBezTo>
                    <a:pt x="501" y="167"/>
                    <a:pt x="476" y="172"/>
                    <a:pt x="451" y="178"/>
                  </a:cubicBezTo>
                  <a:cubicBezTo>
                    <a:pt x="400" y="189"/>
                    <a:pt x="348" y="199"/>
                    <a:pt x="297" y="211"/>
                  </a:cubicBezTo>
                  <a:cubicBezTo>
                    <a:pt x="248" y="221"/>
                    <a:pt x="199" y="235"/>
                    <a:pt x="153" y="255"/>
                  </a:cubicBezTo>
                  <a:cubicBezTo>
                    <a:pt x="113" y="273"/>
                    <a:pt x="73" y="296"/>
                    <a:pt x="45" y="331"/>
                  </a:cubicBezTo>
                  <a:cubicBezTo>
                    <a:pt x="17" y="365"/>
                    <a:pt x="5" y="410"/>
                    <a:pt x="2" y="454"/>
                  </a:cubicBezTo>
                  <a:cubicBezTo>
                    <a:pt x="0" y="480"/>
                    <a:pt x="1" y="506"/>
                    <a:pt x="8" y="531"/>
                  </a:cubicBezTo>
                  <a:cubicBezTo>
                    <a:pt x="14" y="554"/>
                    <a:pt x="24" y="575"/>
                    <a:pt x="37" y="595"/>
                  </a:cubicBezTo>
                  <a:cubicBezTo>
                    <a:pt x="61" y="632"/>
                    <a:pt x="96" y="661"/>
                    <a:pt x="134" y="683"/>
                  </a:cubicBezTo>
                  <a:cubicBezTo>
                    <a:pt x="175" y="706"/>
                    <a:pt x="222" y="722"/>
                    <a:pt x="269" y="727"/>
                  </a:cubicBezTo>
                  <a:cubicBezTo>
                    <a:pt x="362" y="736"/>
                    <a:pt x="454" y="702"/>
                    <a:pt x="531" y="651"/>
                  </a:cubicBezTo>
                  <a:cubicBezTo>
                    <a:pt x="549" y="639"/>
                    <a:pt x="566" y="625"/>
                    <a:pt x="582" y="610"/>
                  </a:cubicBezTo>
                  <a:cubicBezTo>
                    <a:pt x="561" y="653"/>
                    <a:pt x="533" y="692"/>
                    <a:pt x="501" y="727"/>
                  </a:cubicBezTo>
                  <a:cubicBezTo>
                    <a:pt x="470" y="761"/>
                    <a:pt x="434" y="791"/>
                    <a:pt x="393" y="814"/>
                  </a:cubicBezTo>
                  <a:cubicBezTo>
                    <a:pt x="373" y="825"/>
                    <a:pt x="352" y="833"/>
                    <a:pt x="330" y="840"/>
                  </a:cubicBezTo>
                  <a:cubicBezTo>
                    <a:pt x="436" y="840"/>
                    <a:pt x="543" y="840"/>
                    <a:pt x="649" y="840"/>
                  </a:cubicBezTo>
                  <a:cubicBezTo>
                    <a:pt x="756" y="840"/>
                    <a:pt x="862" y="840"/>
                    <a:pt x="969" y="840"/>
                  </a:cubicBezTo>
                  <a:cubicBezTo>
                    <a:pt x="994" y="840"/>
                    <a:pt x="1019" y="840"/>
                    <a:pt x="1044" y="840"/>
                  </a:cubicBezTo>
                  <a:cubicBezTo>
                    <a:pt x="1039" y="840"/>
                    <a:pt x="1034" y="837"/>
                    <a:pt x="1029" y="835"/>
                  </a:cubicBezTo>
                  <a:cubicBezTo>
                    <a:pt x="1023" y="833"/>
                    <a:pt x="1017" y="830"/>
                    <a:pt x="1010" y="828"/>
                  </a:cubicBezTo>
                  <a:cubicBezTo>
                    <a:pt x="999" y="823"/>
                    <a:pt x="988" y="817"/>
                    <a:pt x="977" y="811"/>
                  </a:cubicBezTo>
                  <a:cubicBezTo>
                    <a:pt x="955" y="800"/>
                    <a:pt x="935" y="786"/>
                    <a:pt x="916" y="770"/>
                  </a:cubicBezTo>
                  <a:cubicBezTo>
                    <a:pt x="880" y="741"/>
                    <a:pt x="848" y="705"/>
                    <a:pt x="822" y="667"/>
                  </a:cubicBezTo>
                  <a:cubicBezTo>
                    <a:pt x="810" y="649"/>
                    <a:pt x="799" y="630"/>
                    <a:pt x="790" y="610"/>
                  </a:cubicBezTo>
                  <a:cubicBezTo>
                    <a:pt x="824" y="643"/>
                    <a:pt x="864" y="668"/>
                    <a:pt x="906" y="688"/>
                  </a:cubicBezTo>
                  <a:cubicBezTo>
                    <a:pt x="950" y="709"/>
                    <a:pt x="997" y="723"/>
                    <a:pt x="1046" y="727"/>
                  </a:cubicBezTo>
                  <a:cubicBezTo>
                    <a:pt x="1134" y="734"/>
                    <a:pt x="1224" y="704"/>
                    <a:pt x="1290" y="646"/>
                  </a:cubicBezTo>
                  <a:cubicBezTo>
                    <a:pt x="1323" y="618"/>
                    <a:pt x="1349" y="581"/>
                    <a:pt x="1362" y="539"/>
                  </a:cubicBezTo>
                  <a:cubicBezTo>
                    <a:pt x="1376" y="495"/>
                    <a:pt x="1374" y="445"/>
                    <a:pt x="1362" y="400"/>
                  </a:cubicBezTo>
                  <a:cubicBezTo>
                    <a:pt x="1351" y="360"/>
                    <a:pt x="1327" y="324"/>
                    <a:pt x="1294" y="299"/>
                  </a:cubicBezTo>
                  <a:cubicBezTo>
                    <a:pt x="1275" y="283"/>
                    <a:pt x="1254" y="272"/>
                    <a:pt x="1232" y="261"/>
                  </a:cubicBezTo>
                  <a:cubicBezTo>
                    <a:pt x="1209" y="250"/>
                    <a:pt x="1185" y="241"/>
                    <a:pt x="1161" y="233"/>
                  </a:cubicBezTo>
                  <a:cubicBezTo>
                    <a:pt x="1065" y="202"/>
                    <a:pt x="964" y="192"/>
                    <a:pt x="867" y="165"/>
                  </a:cubicBezTo>
                  <a:cubicBezTo>
                    <a:pt x="828" y="154"/>
                    <a:pt x="792" y="134"/>
                    <a:pt x="763" y="106"/>
                  </a:cubicBezTo>
                  <a:cubicBezTo>
                    <a:pt x="747" y="92"/>
                    <a:pt x="733" y="76"/>
                    <a:pt x="720" y="58"/>
                  </a:cubicBezTo>
                  <a:cubicBezTo>
                    <a:pt x="713" y="49"/>
                    <a:pt x="707" y="39"/>
                    <a:pt x="701" y="29"/>
                  </a:cubicBezTo>
                  <a:cubicBezTo>
                    <a:pt x="695" y="19"/>
                    <a:pt x="690" y="10"/>
                    <a:pt x="686" y="0"/>
                  </a:cubicBezTo>
                </a:path>
              </a:pathLst>
            </a:custGeom>
            <a:noFill/>
            <a:ln w="12700" cap="rnd">
              <a:solidFill>
                <a:schemeClr val="bg1"/>
              </a:solidFill>
              <a:prstDash val="solid"/>
              <a:round/>
              <a:headEnd/>
              <a:tailEnd/>
            </a:ln>
          </p:spPr>
          <p:txBody>
            <a:bodyPr/>
            <a:lstStyle/>
            <a:p>
              <a:pPr defTabSz="957756" fontAlgn="auto">
                <a:spcBef>
                  <a:spcPts val="0"/>
                </a:spcBef>
                <a:spcAft>
                  <a:spcPts val="0"/>
                </a:spcAft>
                <a:defRPr/>
              </a:pPr>
              <a:endParaRPr lang="en-US">
                <a:ln w="6350">
                  <a:solidFill>
                    <a:srgbClr val="000000"/>
                  </a:solidFill>
                </a:ln>
                <a:solidFill>
                  <a:srgbClr val="000000"/>
                </a:solidFill>
                <a:latin typeface="Arial"/>
                <a:cs typeface="+mn-cs"/>
              </a:endParaRPr>
            </a:p>
          </p:txBody>
        </p:sp>
      </p:grpSp>
      <p:grpSp>
        <p:nvGrpSpPr>
          <p:cNvPr id="21" name="Group 20"/>
          <p:cNvGrpSpPr/>
          <p:nvPr/>
        </p:nvGrpSpPr>
        <p:grpSpPr>
          <a:xfrm>
            <a:off x="9755824" y="2745180"/>
            <a:ext cx="1978379" cy="4306251"/>
            <a:chOff x="7808913" y="2700338"/>
            <a:chExt cx="1736725" cy="4215130"/>
          </a:xfrm>
        </p:grpSpPr>
        <p:sp>
          <p:nvSpPr>
            <p:cNvPr id="7" name="Rectangle 6"/>
            <p:cNvSpPr/>
            <p:nvPr/>
          </p:nvSpPr>
          <p:spPr>
            <a:xfrm>
              <a:off x="7867649" y="3960813"/>
              <a:ext cx="1673225" cy="2954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spAutoFit/>
            </a:bodyPr>
            <a:lstStyle/>
            <a:p>
              <a:pPr marL="285750" indent="-285750" defTabSz="914400">
                <a:buClr>
                  <a:schemeClr val="accent6"/>
                </a:buClr>
                <a:buFont typeface="Wingdings" pitchFamily="2" charset="2"/>
                <a:buChar char="ü"/>
                <a:defRPr/>
              </a:pPr>
              <a:r>
                <a:rPr lang="en-IN" altLang="en-US" sz="1600">
                  <a:solidFill>
                    <a:srgbClr val="3F3F3F"/>
                  </a:solidFill>
                </a:rPr>
                <a:t>Creating an environment conducive to job satisfaction as well as </a:t>
              </a:r>
              <a:r>
                <a:rPr lang="en-IN" altLang="en-US" sz="1600" b="1">
                  <a:solidFill>
                    <a:schemeClr val="accent6"/>
                  </a:solidFill>
                </a:rPr>
                <a:t>finding work which is exciting and challenging.</a:t>
              </a:r>
              <a:endParaRPr lang="en-US" sz="1600" b="1">
                <a:solidFill>
                  <a:schemeClr val="accent6"/>
                </a:solidFill>
              </a:endParaRPr>
            </a:p>
          </p:txBody>
        </p:sp>
        <p:sp>
          <p:nvSpPr>
            <p:cNvPr id="14" name="Rounded Rectangle 13"/>
            <p:cNvSpPr/>
            <p:nvPr/>
          </p:nvSpPr>
          <p:spPr bwMode="auto">
            <a:xfrm>
              <a:off x="7808913" y="3124200"/>
              <a:ext cx="1736725" cy="776288"/>
            </a:xfrm>
            <a:prstGeom prst="roundRect">
              <a:avLst>
                <a:gd name="adj" fmla="val 7392"/>
              </a:avLst>
            </a:prstGeom>
            <a:solidFill>
              <a:schemeClr val="bg1">
                <a:lumMod val="95000"/>
              </a:schemeClr>
            </a:solidFill>
            <a:ln w="6350" cap="flat" cmpd="sng" algn="ctr">
              <a:solidFill>
                <a:srgbClr val="FFFFFF"/>
              </a:solidFill>
              <a:prstDash val="solid"/>
              <a:round/>
              <a:headEnd type="none" w="med" len="med"/>
              <a:tailEnd type="none" w="med" len="med"/>
            </a:ln>
            <a:effectLst/>
          </p:spPr>
          <p:txBody>
            <a:bodyPr lIns="0" tIns="0" rIns="0" anchor="b"/>
            <a:lstStyle/>
            <a:p>
              <a:pPr algn="ctr" defTabSz="914400">
                <a:defRPr/>
              </a:pPr>
              <a:r>
                <a:rPr lang="en-US" sz="1200" b="1" kern="0">
                  <a:solidFill>
                    <a:schemeClr val="accent6">
                      <a:lumMod val="75000"/>
                    </a:schemeClr>
                  </a:solidFill>
                  <a:cs typeface="Arial" charset="0"/>
                </a:rPr>
                <a:t>Sense of Purpose</a:t>
              </a:r>
            </a:p>
          </p:txBody>
        </p:sp>
        <p:sp>
          <p:nvSpPr>
            <p:cNvPr id="22" name="Pentagon 21"/>
            <p:cNvSpPr/>
            <p:nvPr/>
          </p:nvSpPr>
          <p:spPr bwMode="auto">
            <a:xfrm rot="5400000">
              <a:off x="8301038" y="2598738"/>
              <a:ext cx="752475" cy="955675"/>
            </a:xfrm>
            <a:prstGeom prst="homePlate">
              <a:avLst>
                <a:gd name="adj" fmla="val 56452"/>
              </a:avLst>
            </a:prstGeom>
            <a:solidFill>
              <a:schemeClr val="accent6"/>
            </a:solidFill>
            <a:ln w="3175" cap="flat" cmpd="sng" algn="ctr">
              <a:solidFill>
                <a:srgbClr val="FFFFFF"/>
              </a:solidFill>
              <a:prstDash val="solid"/>
            </a:ln>
            <a:effectLst/>
          </p:spPr>
          <p:txBody>
            <a:bodyPr lIns="0" tIns="0" rIns="0" bIns="0" anchor="ctr"/>
            <a:lstStyle/>
            <a:p>
              <a:pPr algn="ctr" defTabSz="914400" eaLnBrk="1" hangingPunct="1">
                <a:lnSpc>
                  <a:spcPct val="85000"/>
                </a:lnSpc>
                <a:defRPr/>
              </a:pPr>
              <a:endParaRPr lang="en-US" sz="1200" b="1" kern="0">
                <a:solidFill>
                  <a:srgbClr val="FFFFFF"/>
                </a:solidFill>
                <a:latin typeface="Arial"/>
                <a:cs typeface="+mn-cs"/>
              </a:endParaRPr>
            </a:p>
          </p:txBody>
        </p:sp>
        <p:grpSp>
          <p:nvGrpSpPr>
            <p:cNvPr id="129" name="Groupe 477"/>
            <p:cNvGrpSpPr>
              <a:grpSpLocks/>
            </p:cNvGrpSpPr>
            <p:nvPr/>
          </p:nvGrpSpPr>
          <p:grpSpPr bwMode="auto">
            <a:xfrm>
              <a:off x="8486775" y="2836863"/>
              <a:ext cx="350838" cy="347662"/>
              <a:chOff x="4813301" y="2428873"/>
              <a:chExt cx="307975" cy="306388"/>
            </a:xfrm>
          </p:grpSpPr>
          <p:sp>
            <p:nvSpPr>
              <p:cNvPr id="30754" name="Freeform 248"/>
              <p:cNvSpPr>
                <a:spLocks/>
              </p:cNvSpPr>
              <p:nvPr/>
            </p:nvSpPr>
            <p:spPr bwMode="auto">
              <a:xfrm>
                <a:off x="4854576" y="2460623"/>
                <a:ext cx="223838" cy="90488"/>
              </a:xfrm>
              <a:custGeom>
                <a:avLst/>
                <a:gdLst>
                  <a:gd name="T0" fmla="*/ 0 w 116"/>
                  <a:gd name="T1" fmla="*/ 40 h 47"/>
                  <a:gd name="T2" fmla="*/ 28 w 116"/>
                  <a:gd name="T3" fmla="*/ 37 h 47"/>
                  <a:gd name="T4" fmla="*/ 88 w 116"/>
                  <a:gd name="T5" fmla="*/ 37 h 47"/>
                  <a:gd name="T6" fmla="*/ 116 w 116"/>
                  <a:gd name="T7" fmla="*/ 41 h 47"/>
                  <a:gd name="T8" fmla="*/ 61 w 116"/>
                  <a:gd name="T9" fmla="*/ 0 h 47"/>
                  <a:gd name="T10" fmla="*/ 0 w 116"/>
                  <a:gd name="T11" fmla="*/ 40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6" h="47">
                    <a:moveTo>
                      <a:pt x="0" y="40"/>
                    </a:moveTo>
                    <a:cubicBezTo>
                      <a:pt x="0" y="40"/>
                      <a:pt x="13" y="43"/>
                      <a:pt x="28" y="37"/>
                    </a:cubicBezTo>
                    <a:cubicBezTo>
                      <a:pt x="43" y="31"/>
                      <a:pt x="66" y="27"/>
                      <a:pt x="88" y="37"/>
                    </a:cubicBezTo>
                    <a:cubicBezTo>
                      <a:pt x="110" y="47"/>
                      <a:pt x="116" y="41"/>
                      <a:pt x="116" y="41"/>
                    </a:cubicBezTo>
                    <a:cubicBezTo>
                      <a:pt x="116" y="41"/>
                      <a:pt x="106" y="3"/>
                      <a:pt x="61" y="0"/>
                    </a:cubicBezTo>
                    <a:cubicBezTo>
                      <a:pt x="9" y="0"/>
                      <a:pt x="0" y="40"/>
                      <a:pt x="0" y="40"/>
                    </a:cubicBez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55" name="Freeform 249"/>
              <p:cNvSpPr>
                <a:spLocks/>
              </p:cNvSpPr>
              <p:nvPr/>
            </p:nvSpPr>
            <p:spPr bwMode="auto">
              <a:xfrm>
                <a:off x="4905376" y="2651123"/>
                <a:ext cx="127000" cy="82550"/>
              </a:xfrm>
              <a:custGeom>
                <a:avLst/>
                <a:gdLst>
                  <a:gd name="T0" fmla="*/ 0 w 66"/>
                  <a:gd name="T1" fmla="*/ 21 h 42"/>
                  <a:gd name="T2" fmla="*/ 66 w 66"/>
                  <a:gd name="T3" fmla="*/ 21 h 42"/>
                  <a:gd name="T4" fmla="*/ 32 w 66"/>
                  <a:gd name="T5" fmla="*/ 0 h 42"/>
                  <a:gd name="T6" fmla="*/ 0 w 66"/>
                  <a:gd name="T7" fmla="*/ 21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42">
                    <a:moveTo>
                      <a:pt x="0" y="21"/>
                    </a:moveTo>
                    <a:cubicBezTo>
                      <a:pt x="0" y="21"/>
                      <a:pt x="33" y="42"/>
                      <a:pt x="66" y="21"/>
                    </a:cubicBezTo>
                    <a:cubicBezTo>
                      <a:pt x="66" y="21"/>
                      <a:pt x="54" y="0"/>
                      <a:pt x="32" y="0"/>
                    </a:cubicBezTo>
                    <a:cubicBezTo>
                      <a:pt x="9" y="0"/>
                      <a:pt x="0" y="21"/>
                      <a:pt x="0" y="21"/>
                    </a:cubicBez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56" name="Freeform 250"/>
              <p:cNvSpPr>
                <a:spLocks/>
              </p:cNvSpPr>
              <p:nvPr/>
            </p:nvSpPr>
            <p:spPr bwMode="auto">
              <a:xfrm>
                <a:off x="5024438" y="2563811"/>
                <a:ext cx="71438" cy="95250"/>
              </a:xfrm>
              <a:custGeom>
                <a:avLst/>
                <a:gdLst>
                  <a:gd name="T0" fmla="*/ 37 w 37"/>
                  <a:gd name="T1" fmla="*/ 10 h 49"/>
                  <a:gd name="T2" fmla="*/ 24 w 37"/>
                  <a:gd name="T3" fmla="*/ 49 h 49"/>
                  <a:gd name="T4" fmla="*/ 5 w 37"/>
                  <a:gd name="T5" fmla="*/ 19 h 49"/>
                  <a:gd name="T6" fmla="*/ 37 w 37"/>
                  <a:gd name="T7" fmla="*/ 10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49">
                    <a:moveTo>
                      <a:pt x="37" y="10"/>
                    </a:moveTo>
                    <a:cubicBezTo>
                      <a:pt x="37" y="10"/>
                      <a:pt x="35" y="34"/>
                      <a:pt x="24" y="49"/>
                    </a:cubicBezTo>
                    <a:cubicBezTo>
                      <a:pt x="24" y="49"/>
                      <a:pt x="0" y="35"/>
                      <a:pt x="5" y="19"/>
                    </a:cubicBezTo>
                    <a:cubicBezTo>
                      <a:pt x="11" y="0"/>
                      <a:pt x="37" y="10"/>
                      <a:pt x="37" y="10"/>
                    </a:cubicBez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57" name="Oval 251"/>
              <p:cNvSpPr>
                <a:spLocks noChangeArrowheads="1"/>
              </p:cNvSpPr>
              <p:nvPr/>
            </p:nvSpPr>
            <p:spPr bwMode="auto">
              <a:xfrm>
                <a:off x="4929188" y="2543173"/>
                <a:ext cx="76200" cy="76200"/>
              </a:xfrm>
              <a:prstGeom prst="ellipse">
                <a:avLst/>
              </a:prstGeom>
              <a:noFill/>
              <a:ln w="9525" cap="rnd">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700">
                  <a:solidFill>
                    <a:srgbClr val="000000"/>
                  </a:solidFill>
                </a:endParaRPr>
              </a:p>
            </p:txBody>
          </p:sp>
          <p:sp>
            <p:nvSpPr>
              <p:cNvPr id="30758" name="Freeform 252"/>
              <p:cNvSpPr>
                <a:spLocks/>
              </p:cNvSpPr>
              <p:nvPr/>
            </p:nvSpPr>
            <p:spPr bwMode="auto">
              <a:xfrm>
                <a:off x="4813301" y="2428873"/>
                <a:ext cx="307975" cy="306388"/>
              </a:xfrm>
              <a:custGeom>
                <a:avLst/>
                <a:gdLst>
                  <a:gd name="T0" fmla="*/ 0 w 159"/>
                  <a:gd name="T1" fmla="*/ 69 h 158"/>
                  <a:gd name="T2" fmla="*/ 79 w 159"/>
                  <a:gd name="T3" fmla="*/ 0 h 158"/>
                  <a:gd name="T4" fmla="*/ 159 w 159"/>
                  <a:gd name="T5" fmla="*/ 79 h 158"/>
                  <a:gd name="T6" fmla="*/ 79 w 159"/>
                  <a:gd name="T7" fmla="*/ 158 h 158"/>
                  <a:gd name="T8" fmla="*/ 0 w 159"/>
                  <a:gd name="T9" fmla="*/ 82 h 1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158">
                    <a:moveTo>
                      <a:pt x="0" y="69"/>
                    </a:moveTo>
                    <a:cubicBezTo>
                      <a:pt x="5" y="30"/>
                      <a:pt x="39" y="0"/>
                      <a:pt x="79" y="0"/>
                    </a:cubicBezTo>
                    <a:cubicBezTo>
                      <a:pt x="123" y="0"/>
                      <a:pt x="159" y="35"/>
                      <a:pt x="159" y="79"/>
                    </a:cubicBezTo>
                    <a:cubicBezTo>
                      <a:pt x="159" y="123"/>
                      <a:pt x="123" y="158"/>
                      <a:pt x="79" y="158"/>
                    </a:cubicBezTo>
                    <a:cubicBezTo>
                      <a:pt x="37" y="158"/>
                      <a:pt x="2" y="125"/>
                      <a:pt x="0" y="8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59" name="Freeform 253"/>
              <p:cNvSpPr>
                <a:spLocks/>
              </p:cNvSpPr>
              <p:nvPr/>
            </p:nvSpPr>
            <p:spPr bwMode="auto">
              <a:xfrm>
                <a:off x="4843463" y="2562223"/>
                <a:ext cx="68263" cy="95250"/>
              </a:xfrm>
              <a:custGeom>
                <a:avLst/>
                <a:gdLst>
                  <a:gd name="T0" fmla="*/ 0 w 36"/>
                  <a:gd name="T1" fmla="*/ 11 h 49"/>
                  <a:gd name="T2" fmla="*/ 13 w 36"/>
                  <a:gd name="T3" fmla="*/ 49 h 49"/>
                  <a:gd name="T4" fmla="*/ 32 w 36"/>
                  <a:gd name="T5" fmla="*/ 20 h 49"/>
                  <a:gd name="T6" fmla="*/ 0 w 36"/>
                  <a:gd name="T7" fmla="*/ 11 h 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 h="49">
                    <a:moveTo>
                      <a:pt x="0" y="11"/>
                    </a:moveTo>
                    <a:cubicBezTo>
                      <a:pt x="0" y="11"/>
                      <a:pt x="2" y="35"/>
                      <a:pt x="13" y="49"/>
                    </a:cubicBezTo>
                    <a:cubicBezTo>
                      <a:pt x="13" y="49"/>
                      <a:pt x="36" y="35"/>
                      <a:pt x="32" y="20"/>
                    </a:cubicBezTo>
                    <a:cubicBezTo>
                      <a:pt x="26" y="0"/>
                      <a:pt x="0" y="11"/>
                      <a:pt x="0" y="11"/>
                    </a:cubicBez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pic>
        <p:nvPicPr>
          <p:cNvPr id="103" name="Graphic 102">
            <a:extLst>
              <a:ext uri="{FF2B5EF4-FFF2-40B4-BE49-F238E27FC236}">
                <a16:creationId xmlns:a16="http://schemas.microsoft.com/office/drawing/2014/main" id="{8D779160-43C9-45AD-9CA7-77E5F931A64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flipH="1">
            <a:off x="1427809" y="-1452299"/>
            <a:ext cx="1484510" cy="4376409"/>
          </a:xfrm>
          <a:prstGeom prst="rect">
            <a:avLst/>
          </a:prstGeom>
        </p:spPr>
      </p:pic>
      <p:sp>
        <p:nvSpPr>
          <p:cNvPr id="2" name="Rectangle 1">
            <a:extLst>
              <a:ext uri="{FF2B5EF4-FFF2-40B4-BE49-F238E27FC236}">
                <a16:creationId xmlns:a16="http://schemas.microsoft.com/office/drawing/2014/main" id="{1F362588-5D1F-4C0B-BC59-27D7BDEEA164}"/>
              </a:ext>
            </a:extLst>
          </p:cNvPr>
          <p:cNvSpPr/>
          <p:nvPr/>
        </p:nvSpPr>
        <p:spPr>
          <a:xfrm>
            <a:off x="177619" y="263620"/>
            <a:ext cx="3941528" cy="523220"/>
          </a:xfrm>
          <a:prstGeom prst="rect">
            <a:avLst/>
          </a:prstGeom>
        </p:spPr>
        <p:txBody>
          <a:bodyPr wrap="none">
            <a:spAutoFit/>
          </a:bodyPr>
          <a:lstStyle/>
          <a:p>
            <a:pPr algn="ctr" eaLnBrk="1" hangingPunct="1">
              <a:defRPr/>
            </a:pPr>
            <a:r>
              <a:rPr lang="en-US" altLang="en-US" sz="2800" b="1">
                <a:solidFill>
                  <a:schemeClr val="bg1"/>
                </a:solidFill>
              </a:rPr>
              <a:t>Values assist us by… </a:t>
            </a:r>
          </a:p>
        </p:txBody>
      </p:sp>
      <p:pic>
        <p:nvPicPr>
          <p:cNvPr id="30722" name="Picture 2" descr="iStock_000018928644Small.jpg"/>
          <p:cNvPicPr>
            <a:picLocks noChangeAspect="1"/>
          </p:cNvPicPr>
          <p:nvPr/>
        </p:nvPicPr>
        <p:blipFill rotWithShape="1">
          <a:blip r:embed="rId5">
            <a:extLst>
              <a:ext uri="{28A0092B-C50C-407E-A947-70E740481C1C}">
                <a14:useLocalDpi xmlns:a14="http://schemas.microsoft.com/office/drawing/2010/main" val="0"/>
              </a:ext>
            </a:extLst>
          </a:blip>
          <a:srcRect l="66" r="-2267" b="43694"/>
          <a:stretch/>
        </p:blipFill>
        <p:spPr bwMode="auto">
          <a:xfrm>
            <a:off x="-3332" y="-11721"/>
            <a:ext cx="12371327" cy="272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horizontal)">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90" name="Picture 10" descr="Image result for culture background"/>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39000"/>
                    </a14:imgEffect>
                  </a14:imgLayer>
                </a14:imgProps>
              </a:ext>
              <a:ext uri="{28A0092B-C50C-407E-A947-70E740481C1C}">
                <a14:useLocalDpi xmlns:a14="http://schemas.microsoft.com/office/drawing/2010/main" val="0"/>
              </a:ext>
            </a:extLst>
          </a:blip>
          <a:srcRect/>
          <a:stretch>
            <a:fillRect/>
          </a:stretch>
        </p:blipFill>
        <p:spPr bwMode="auto">
          <a:xfrm>
            <a:off x="1143000" y="1339501"/>
            <a:ext cx="9906000" cy="501244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37890" name="Title 1"/>
          <p:cNvSpPr>
            <a:spLocks noGrp="1"/>
          </p:cNvSpPr>
          <p:nvPr>
            <p:ph type="title" idx="4294967295"/>
          </p:nvPr>
        </p:nvSpPr>
        <p:spPr>
          <a:xfrm>
            <a:off x="566056" y="195263"/>
            <a:ext cx="11276693" cy="781050"/>
          </a:xfrm>
        </p:spPr>
        <p:txBody>
          <a:bodyPr/>
          <a:lstStyle/>
          <a:p>
            <a:r>
              <a:rPr lang="en-US" altLang="en-US" b="1"/>
              <a:t>Organizational and Personal Values &amp; Culture </a:t>
            </a:r>
            <a:endParaRPr lang="en-US" b="1"/>
          </a:p>
        </p:txBody>
      </p:sp>
      <p:sp>
        <p:nvSpPr>
          <p:cNvPr id="3" name="TextBox 2"/>
          <p:cNvSpPr txBox="1"/>
          <p:nvPr/>
        </p:nvSpPr>
        <p:spPr>
          <a:xfrm>
            <a:off x="4873752" y="797083"/>
            <a:ext cx="2779776" cy="542418"/>
          </a:xfrm>
          <a:prstGeom prst="rect">
            <a:avLst/>
          </a:prstGeom>
          <a:noFill/>
        </p:spPr>
        <p:txBody>
          <a:bodyPr/>
          <a:lstStyle/>
          <a:p>
            <a:pPr algn="ctr">
              <a:defRPr/>
            </a:pPr>
            <a:r>
              <a:rPr lang="en-US" sz="2000" b="1" i="1">
                <a:solidFill>
                  <a:schemeClr val="tx2">
                    <a:lumMod val="50000"/>
                  </a:schemeClr>
                </a:solidFill>
              </a:rPr>
              <a:t>Culture as a mosaic</a:t>
            </a:r>
            <a:endParaRPr lang="en-US" sz="1600" b="1" i="1">
              <a:solidFill>
                <a:schemeClr val="tx2">
                  <a:lumMod val="50000"/>
                </a:schemeClr>
              </a:solidFill>
            </a:endParaRPr>
          </a:p>
        </p:txBody>
      </p:sp>
      <p:sp>
        <p:nvSpPr>
          <p:cNvPr id="37894" name="Freeform 7"/>
          <p:cNvSpPr>
            <a:spLocks/>
          </p:cNvSpPr>
          <p:nvPr>
            <p:custDataLst>
              <p:tags r:id="rId1"/>
            </p:custDataLst>
          </p:nvPr>
        </p:nvSpPr>
        <p:spPr bwMode="auto">
          <a:xfrm>
            <a:off x="8094695" y="1694817"/>
            <a:ext cx="309563" cy="4144963"/>
          </a:xfrm>
          <a:custGeom>
            <a:avLst/>
            <a:gdLst>
              <a:gd name="T0" fmla="*/ 0 w 241"/>
              <a:gd name="T1" fmla="*/ 0 h 1441"/>
              <a:gd name="T2" fmla="*/ 0 w 241"/>
              <a:gd name="T3" fmla="*/ 4142087 h 1441"/>
              <a:gd name="T4" fmla="*/ 308279 w 241"/>
              <a:gd name="T5" fmla="*/ 2071043 h 1441"/>
              <a:gd name="T6" fmla="*/ 0 w 241"/>
              <a:gd name="T7" fmla="*/ 0 h 1441"/>
              <a:gd name="T8" fmla="*/ 0 60000 65536"/>
              <a:gd name="T9" fmla="*/ 0 60000 65536"/>
              <a:gd name="T10" fmla="*/ 0 60000 65536"/>
              <a:gd name="T11" fmla="*/ 0 60000 65536"/>
              <a:gd name="T12" fmla="*/ 0 w 241"/>
              <a:gd name="T13" fmla="*/ 0 h 1441"/>
              <a:gd name="T14" fmla="*/ 241 w 241"/>
              <a:gd name="T15" fmla="*/ 1441 h 1441"/>
            </a:gdLst>
            <a:ahLst/>
            <a:cxnLst>
              <a:cxn ang="T8">
                <a:pos x="T0" y="T1"/>
              </a:cxn>
              <a:cxn ang="T9">
                <a:pos x="T2" y="T3"/>
              </a:cxn>
              <a:cxn ang="T10">
                <a:pos x="T4" y="T5"/>
              </a:cxn>
              <a:cxn ang="T11">
                <a:pos x="T6" y="T7"/>
              </a:cxn>
            </a:cxnLst>
            <a:rect l="T12" t="T13" r="T14" b="T15"/>
            <a:pathLst>
              <a:path w="241" h="1441">
                <a:moveTo>
                  <a:pt x="0" y="0"/>
                </a:moveTo>
                <a:lnTo>
                  <a:pt x="0" y="1440"/>
                </a:lnTo>
                <a:lnTo>
                  <a:pt x="240" y="720"/>
                </a:lnTo>
                <a:lnTo>
                  <a:pt x="0" y="0"/>
                </a:lnTo>
              </a:path>
            </a:pathLst>
          </a:custGeom>
          <a:solidFill>
            <a:schemeClr val="tx2"/>
          </a:solidFill>
          <a:ln>
            <a:noFill/>
          </a:ln>
          <a:extLst>
            <a:ext uri="{91240B29-F687-4F45-9708-019B960494DF}">
              <a14:hiddenLine xmlns:a14="http://schemas.microsoft.com/office/drawing/2010/main" w="12700" cap="rnd">
                <a:solidFill>
                  <a:srgbClr val="000000"/>
                </a:solidFill>
                <a:round/>
                <a:headEnd type="none" w="sm" len="sm"/>
                <a:tailEnd type="none" w="sm" len="sm"/>
              </a14:hiddenLine>
            </a:ext>
          </a:extLst>
        </p:spPr>
        <p:txBody>
          <a:bodyPr/>
          <a:lstStyle/>
          <a:p>
            <a:endParaRPr lang="en-US"/>
          </a:p>
        </p:txBody>
      </p:sp>
      <p:sp>
        <p:nvSpPr>
          <p:cNvPr id="15" name="AutoShape 4" descr="Image result for culture background"/>
          <p:cNvSpPr>
            <a:spLocks noChangeAspect="1" noChangeArrowheads="1"/>
          </p:cNvSpPr>
          <p:nvPr/>
        </p:nvSpPr>
        <p:spPr bwMode="auto">
          <a:xfrm>
            <a:off x="1298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descr="Image result for culture background"/>
          <p:cNvSpPr>
            <a:spLocks noChangeAspect="1" noChangeArrowheads="1"/>
          </p:cNvSpPr>
          <p:nvPr/>
        </p:nvSpPr>
        <p:spPr bwMode="auto">
          <a:xfrm>
            <a:off x="1450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Shape 65"/>
          <p:cNvSpPr/>
          <p:nvPr/>
        </p:nvSpPr>
        <p:spPr>
          <a:xfrm>
            <a:off x="566056" y="1171259"/>
            <a:ext cx="11001830" cy="5180684"/>
          </a:xfrm>
          <a:prstGeom prst="rect">
            <a:avLst/>
          </a:prstGeom>
          <a:solidFill>
            <a:srgbClr val="FFFFFF">
              <a:alpha val="54000"/>
            </a:srgbClr>
          </a:solidFill>
          <a:ln>
            <a:noFill/>
          </a:ln>
        </p:spPr>
        <p:txBody>
          <a:bodyPr lIns="91425" tIns="91425" rIns="91425" bIns="91425" anchor="ctr" anchorCtr="0">
            <a:noAutofit/>
          </a:bodyPr>
          <a:lstStyle/>
          <a:p>
            <a:pPr>
              <a:spcBef>
                <a:spcPts val="0"/>
              </a:spcBef>
            </a:pPr>
            <a:endParaRPr/>
          </a:p>
        </p:txBody>
      </p:sp>
      <p:sp>
        <p:nvSpPr>
          <p:cNvPr id="17" name="AutoShape 8" descr="Image result for culture background"/>
          <p:cNvSpPr>
            <a:spLocks noChangeAspect="1" noChangeArrowheads="1"/>
          </p:cNvSpPr>
          <p:nvPr/>
        </p:nvSpPr>
        <p:spPr bwMode="auto">
          <a:xfrm>
            <a:off x="1603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1330705" y="1171258"/>
            <a:ext cx="4065016" cy="2641600"/>
            <a:chOff x="187705" y="1171258"/>
            <a:chExt cx="4065016" cy="2641600"/>
          </a:xfrm>
          <a:solidFill>
            <a:srgbClr val="28B0BA"/>
          </a:solidFill>
        </p:grpSpPr>
        <p:sp>
          <p:nvSpPr>
            <p:cNvPr id="13" name="Text Box 6"/>
            <p:cNvSpPr txBox="1">
              <a:spLocks noChangeArrowheads="1"/>
            </p:cNvSpPr>
            <p:nvPr>
              <p:custDataLst>
                <p:tags r:id="rId5"/>
              </p:custDataLst>
            </p:nvPr>
          </p:nvSpPr>
          <p:spPr bwMode="auto">
            <a:xfrm>
              <a:off x="187705" y="1339501"/>
              <a:ext cx="1295400" cy="2033506"/>
            </a:xfrm>
            <a:prstGeom prst="rect">
              <a:avLst/>
            </a:prstGeom>
            <a:solidFill>
              <a:schemeClr val="accent4"/>
            </a:solidFill>
            <a:ln w="3175">
              <a:solidFill>
                <a:schemeClr val="tx1"/>
              </a:solidFill>
              <a:prstDash val="sysDash"/>
              <a:miter lim="800000"/>
              <a:headEnd type="none" w="sm" len="sm"/>
              <a:tailEnd type="none" w="sm" len="sm"/>
            </a:ln>
            <a:effectLst/>
          </p:spPr>
          <p:txBody>
            <a:bodyPr lIns="90000" tIns="46800" rIns="90000" bIns="46800">
              <a:spAutoFit/>
            </a:bodyPr>
            <a:lstStyle/>
            <a:p>
              <a:pPr algn="ctr" defTabSz="762000">
                <a:defRPr/>
              </a:pPr>
              <a:r>
                <a:rPr lang="en-GB" sz="1400">
                  <a:solidFill>
                    <a:schemeClr val="bg1"/>
                  </a:solidFill>
                  <a:latin typeface="+mn-lt"/>
                </a:rPr>
                <a:t>The influence of education, </a:t>
              </a:r>
            </a:p>
            <a:p>
              <a:pPr algn="ctr" defTabSz="762000">
                <a:defRPr/>
              </a:pPr>
              <a:r>
                <a:rPr lang="en-GB" sz="1400">
                  <a:solidFill>
                    <a:schemeClr val="bg1"/>
                  </a:solidFill>
                  <a:latin typeface="+mn-lt"/>
                </a:rPr>
                <a:t>professional or functional </a:t>
              </a:r>
            </a:p>
            <a:p>
              <a:pPr algn="ctr" defTabSz="762000">
                <a:defRPr/>
              </a:pPr>
              <a:r>
                <a:rPr lang="en-GB" sz="1400">
                  <a:solidFill>
                    <a:schemeClr val="bg1"/>
                  </a:solidFill>
                  <a:latin typeface="+mn-lt"/>
                </a:rPr>
                <a:t>training and of family values </a:t>
              </a:r>
            </a:p>
          </p:txBody>
        </p:sp>
        <p:sp>
          <p:nvSpPr>
            <p:cNvPr id="5" name="Freeform 4"/>
            <p:cNvSpPr/>
            <p:nvPr/>
          </p:nvSpPr>
          <p:spPr>
            <a:xfrm>
              <a:off x="1611121" y="1171258"/>
              <a:ext cx="2641600" cy="2641600"/>
            </a:xfrm>
            <a:custGeom>
              <a:avLst/>
              <a:gdLst>
                <a:gd name="connsiteX0" fmla="*/ 0 w 2641600"/>
                <a:gd name="connsiteY0" fmla="*/ 1320800 h 2641600"/>
                <a:gd name="connsiteX1" fmla="*/ 1320800 w 2641600"/>
                <a:gd name="connsiteY1" fmla="*/ 0 h 2641600"/>
                <a:gd name="connsiteX2" fmla="*/ 2641600 w 2641600"/>
                <a:gd name="connsiteY2" fmla="*/ 1320800 h 2641600"/>
                <a:gd name="connsiteX3" fmla="*/ 1320800 w 2641600"/>
                <a:gd name="connsiteY3" fmla="*/ 2641600 h 2641600"/>
                <a:gd name="connsiteX4" fmla="*/ 0 w 2641600"/>
                <a:gd name="connsiteY4" fmla="*/ 1320800 h 264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600" h="2641600">
                  <a:moveTo>
                    <a:pt x="0" y="1320800"/>
                  </a:moveTo>
                  <a:cubicBezTo>
                    <a:pt x="0" y="591342"/>
                    <a:pt x="591342" y="0"/>
                    <a:pt x="1320800" y="0"/>
                  </a:cubicBezTo>
                  <a:cubicBezTo>
                    <a:pt x="2050258" y="0"/>
                    <a:pt x="2641600" y="591342"/>
                    <a:pt x="2641600" y="1320800"/>
                  </a:cubicBezTo>
                  <a:cubicBezTo>
                    <a:pt x="2641600" y="2050258"/>
                    <a:pt x="2050258" y="2641600"/>
                    <a:pt x="1320800" y="2641600"/>
                  </a:cubicBezTo>
                  <a:cubicBezTo>
                    <a:pt x="591342" y="2641600"/>
                    <a:pt x="0" y="2050258"/>
                    <a:pt x="0" y="1320800"/>
                  </a:cubicBezTo>
                  <a:close/>
                </a:path>
              </a:pathLst>
            </a:custGeom>
            <a:solidFill>
              <a:schemeClr val="accent4"/>
            </a:solidFill>
          </p:spPr>
          <p:style>
            <a:lnRef idx="0">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spcFirstLastPara="0" vert="horz" wrap="square" lIns="352214" tIns="462280" rIns="352213" bIns="990600" numCol="1" spcCol="1270" anchor="ctr" anchorCtr="0">
              <a:noAutofit/>
            </a:bodyPr>
            <a:lstStyle/>
            <a:p>
              <a:pPr algn="ctr" defTabSz="889000">
                <a:lnSpc>
                  <a:spcPct val="90000"/>
                </a:lnSpc>
                <a:spcAft>
                  <a:spcPct val="35000"/>
                </a:spcAft>
              </a:pPr>
              <a:r>
                <a:rPr lang="en-US" sz="2000" b="1">
                  <a:solidFill>
                    <a:schemeClr val="bg1"/>
                  </a:solidFill>
                </a:rPr>
                <a:t>Family, Professional Culture </a:t>
              </a:r>
            </a:p>
          </p:txBody>
        </p:sp>
      </p:grpSp>
      <p:grpSp>
        <p:nvGrpSpPr>
          <p:cNvPr id="9" name="Group 8"/>
          <p:cNvGrpSpPr/>
          <p:nvPr/>
        </p:nvGrpSpPr>
        <p:grpSpPr>
          <a:xfrm>
            <a:off x="3707300" y="2822258"/>
            <a:ext cx="4387395" cy="2641600"/>
            <a:chOff x="2564299" y="2822258"/>
            <a:chExt cx="4387395" cy="2641600"/>
          </a:xfrm>
        </p:grpSpPr>
        <p:sp>
          <p:nvSpPr>
            <p:cNvPr id="11" name="Text Box 4"/>
            <p:cNvSpPr txBox="1">
              <a:spLocks noChangeArrowheads="1"/>
            </p:cNvSpPr>
            <p:nvPr>
              <p:custDataLst>
                <p:tags r:id="rId4"/>
              </p:custDataLst>
            </p:nvPr>
          </p:nvSpPr>
          <p:spPr bwMode="auto">
            <a:xfrm>
              <a:off x="5205899" y="3414237"/>
              <a:ext cx="1745795" cy="1602619"/>
            </a:xfrm>
            <a:prstGeom prst="rect">
              <a:avLst/>
            </a:prstGeom>
            <a:solidFill>
              <a:schemeClr val="accent5"/>
            </a:solidFill>
            <a:ln w="3175">
              <a:solidFill>
                <a:schemeClr val="tx1"/>
              </a:solidFill>
              <a:prstDash val="sysDash"/>
              <a:miter lim="800000"/>
              <a:headEnd type="none" w="sm" len="sm"/>
              <a:tailEnd type="none" w="sm" len="sm"/>
            </a:ln>
            <a:effectLst/>
          </p:spPr>
          <p:txBody>
            <a:bodyPr wrap="square" lIns="90000" tIns="46800" rIns="90000" bIns="46800">
              <a:spAutoFit/>
            </a:bodyPr>
            <a:lstStyle/>
            <a:p>
              <a:pPr algn="ctr" defTabSz="762000">
                <a:defRPr/>
              </a:pPr>
              <a:r>
                <a:rPr lang="en-GB" sz="1400">
                  <a:solidFill>
                    <a:schemeClr val="tx2">
                      <a:lumMod val="50000"/>
                    </a:schemeClr>
                  </a:solidFill>
                  <a:latin typeface="+mn-lt"/>
                </a:rPr>
                <a:t>The influence of the</a:t>
              </a:r>
            </a:p>
            <a:p>
              <a:pPr algn="ctr" defTabSz="762000">
                <a:defRPr/>
              </a:pPr>
              <a:r>
                <a:rPr lang="en-GB" sz="1400">
                  <a:solidFill>
                    <a:schemeClr val="tx2">
                      <a:lumMod val="50000"/>
                    </a:schemeClr>
                  </a:solidFill>
                  <a:latin typeface="+mn-lt"/>
                </a:rPr>
                <a:t>country where a person was brought up or has lived for long periods of time</a:t>
              </a:r>
            </a:p>
          </p:txBody>
        </p:sp>
        <p:sp>
          <p:nvSpPr>
            <p:cNvPr id="6" name="Freeform 5"/>
            <p:cNvSpPr/>
            <p:nvPr/>
          </p:nvSpPr>
          <p:spPr>
            <a:xfrm>
              <a:off x="2564299" y="2822258"/>
              <a:ext cx="2641600" cy="2641600"/>
            </a:xfrm>
            <a:custGeom>
              <a:avLst/>
              <a:gdLst>
                <a:gd name="connsiteX0" fmla="*/ 0 w 2641600"/>
                <a:gd name="connsiteY0" fmla="*/ 1320800 h 2641600"/>
                <a:gd name="connsiteX1" fmla="*/ 1320800 w 2641600"/>
                <a:gd name="connsiteY1" fmla="*/ 0 h 2641600"/>
                <a:gd name="connsiteX2" fmla="*/ 2641600 w 2641600"/>
                <a:gd name="connsiteY2" fmla="*/ 1320800 h 2641600"/>
                <a:gd name="connsiteX3" fmla="*/ 1320800 w 2641600"/>
                <a:gd name="connsiteY3" fmla="*/ 2641600 h 2641600"/>
                <a:gd name="connsiteX4" fmla="*/ 0 w 2641600"/>
                <a:gd name="connsiteY4" fmla="*/ 1320800 h 264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600" h="2641600">
                  <a:moveTo>
                    <a:pt x="0" y="1320800"/>
                  </a:moveTo>
                  <a:cubicBezTo>
                    <a:pt x="0" y="591342"/>
                    <a:pt x="591342" y="0"/>
                    <a:pt x="1320800" y="0"/>
                  </a:cubicBezTo>
                  <a:cubicBezTo>
                    <a:pt x="2050258" y="0"/>
                    <a:pt x="2641600" y="591342"/>
                    <a:pt x="2641600" y="1320800"/>
                  </a:cubicBezTo>
                  <a:cubicBezTo>
                    <a:pt x="2641600" y="2050258"/>
                    <a:pt x="2050258" y="2641600"/>
                    <a:pt x="1320800" y="2641600"/>
                  </a:cubicBezTo>
                  <a:cubicBezTo>
                    <a:pt x="591342" y="2641600"/>
                    <a:pt x="0" y="2050258"/>
                    <a:pt x="0" y="1320800"/>
                  </a:cubicBezTo>
                  <a:close/>
                </a:path>
              </a:pathLst>
            </a:custGeom>
            <a:solidFill>
              <a:schemeClr val="accent5">
                <a:alpha val="85000"/>
              </a:schemeClr>
            </a:solidFill>
          </p:spPr>
          <p:style>
            <a:lnRef idx="0">
              <a:schemeClr val="lt1">
                <a:hueOff val="0"/>
                <a:satOff val="0"/>
                <a:lumOff val="0"/>
                <a:alphaOff val="0"/>
              </a:schemeClr>
            </a:lnRef>
            <a:fillRef idx="1">
              <a:schemeClr val="accent5">
                <a:alpha val="50000"/>
                <a:hueOff val="-5065446"/>
                <a:satOff val="-7287"/>
                <a:lumOff val="5785"/>
                <a:alphaOff val="0"/>
              </a:schemeClr>
            </a:fillRef>
            <a:effectRef idx="0">
              <a:schemeClr val="accent5">
                <a:alpha val="50000"/>
                <a:hueOff val="-5065446"/>
                <a:satOff val="-7287"/>
                <a:lumOff val="5785"/>
                <a:alphaOff val="0"/>
              </a:schemeClr>
            </a:effectRef>
            <a:fontRef idx="minor">
              <a:schemeClr val="tx1"/>
            </a:fontRef>
          </p:style>
          <p:txBody>
            <a:bodyPr spcFirstLastPara="0" vert="horz" wrap="square" lIns="807889" tIns="682413" rIns="248751" bIns="506307" numCol="1" spcCol="1270" anchor="ctr" anchorCtr="0">
              <a:noAutofit/>
            </a:bodyPr>
            <a:lstStyle/>
            <a:p>
              <a:pPr algn="ctr" defTabSz="889000">
                <a:lnSpc>
                  <a:spcPct val="90000"/>
                </a:lnSpc>
                <a:spcAft>
                  <a:spcPct val="35000"/>
                </a:spcAft>
              </a:pPr>
              <a:endParaRPr lang="en-US" sz="2000" b="1"/>
            </a:p>
            <a:p>
              <a:pPr algn="ctr" defTabSz="889000">
                <a:lnSpc>
                  <a:spcPct val="90000"/>
                </a:lnSpc>
                <a:spcAft>
                  <a:spcPct val="35000"/>
                </a:spcAft>
              </a:pPr>
              <a:r>
                <a:rPr lang="en-US" sz="2000" b="1">
                  <a:solidFill>
                    <a:schemeClr val="bg1"/>
                  </a:solidFill>
                </a:rPr>
                <a:t>National Culture</a:t>
              </a:r>
            </a:p>
            <a:p>
              <a:pPr algn="ctr" defTabSz="889000">
                <a:lnSpc>
                  <a:spcPct val="90000"/>
                </a:lnSpc>
                <a:spcAft>
                  <a:spcPct val="35000"/>
                </a:spcAft>
              </a:pPr>
              <a:r>
                <a:rPr lang="en-US" sz="1400" b="1">
                  <a:solidFill>
                    <a:schemeClr val="bg1"/>
                  </a:solidFill>
                </a:rPr>
                <a:t>(of the place one grew up in)</a:t>
              </a:r>
            </a:p>
          </p:txBody>
        </p:sp>
      </p:grpSp>
      <p:grpSp>
        <p:nvGrpSpPr>
          <p:cNvPr id="8" name="Group 7"/>
          <p:cNvGrpSpPr/>
          <p:nvPr/>
        </p:nvGrpSpPr>
        <p:grpSpPr>
          <a:xfrm>
            <a:off x="1549888" y="2822258"/>
            <a:ext cx="3323865" cy="3813332"/>
            <a:chOff x="406887" y="2822258"/>
            <a:chExt cx="3323865" cy="3813332"/>
          </a:xfrm>
        </p:grpSpPr>
        <p:sp>
          <p:nvSpPr>
            <p:cNvPr id="12" name="Text Box 5"/>
            <p:cNvSpPr txBox="1">
              <a:spLocks noChangeArrowheads="1"/>
            </p:cNvSpPr>
            <p:nvPr>
              <p:custDataLst>
                <p:tags r:id="rId3"/>
              </p:custDataLst>
            </p:nvPr>
          </p:nvSpPr>
          <p:spPr bwMode="auto">
            <a:xfrm>
              <a:off x="406887" y="5463858"/>
              <a:ext cx="3323865" cy="1171732"/>
            </a:xfrm>
            <a:prstGeom prst="rect">
              <a:avLst/>
            </a:prstGeom>
            <a:solidFill>
              <a:schemeClr val="accent1"/>
            </a:solidFill>
            <a:ln w="3175">
              <a:solidFill>
                <a:schemeClr val="tx1"/>
              </a:solidFill>
              <a:prstDash val="sysDash"/>
              <a:miter lim="800000"/>
              <a:headEnd type="none" w="sm" len="sm"/>
              <a:tailEnd type="none" w="sm" len="sm"/>
            </a:ln>
          </p:spPr>
          <p:txBody>
            <a:bodyPr wrap="square" lIns="90000" tIns="46800" rIns="90000" bIns="46800">
              <a:spAutoFit/>
            </a:bodyPr>
            <a:lstStyle/>
            <a:p>
              <a:pPr algn="ctr" defTabSz="762000">
                <a:defRPr/>
              </a:pPr>
              <a:r>
                <a:rPr lang="en-GB" sz="1400">
                  <a:solidFill>
                    <a:schemeClr val="bg1"/>
                  </a:solidFill>
                  <a:latin typeface="+mn-lt"/>
                </a:rPr>
                <a:t>The influence of the ways of working in an organisation including values, norms, symbols, stories and believes that are shared among its employees </a:t>
              </a:r>
            </a:p>
          </p:txBody>
        </p:sp>
        <p:sp>
          <p:nvSpPr>
            <p:cNvPr id="14" name="Freeform 13"/>
            <p:cNvSpPr/>
            <p:nvPr/>
          </p:nvSpPr>
          <p:spPr>
            <a:xfrm>
              <a:off x="657944" y="2822258"/>
              <a:ext cx="2641600" cy="2641600"/>
            </a:xfrm>
            <a:custGeom>
              <a:avLst/>
              <a:gdLst>
                <a:gd name="connsiteX0" fmla="*/ 0 w 2641600"/>
                <a:gd name="connsiteY0" fmla="*/ 1320800 h 2641600"/>
                <a:gd name="connsiteX1" fmla="*/ 1320800 w 2641600"/>
                <a:gd name="connsiteY1" fmla="*/ 0 h 2641600"/>
                <a:gd name="connsiteX2" fmla="*/ 2641600 w 2641600"/>
                <a:gd name="connsiteY2" fmla="*/ 1320800 h 2641600"/>
                <a:gd name="connsiteX3" fmla="*/ 1320800 w 2641600"/>
                <a:gd name="connsiteY3" fmla="*/ 2641600 h 2641600"/>
                <a:gd name="connsiteX4" fmla="*/ 0 w 2641600"/>
                <a:gd name="connsiteY4" fmla="*/ 1320800 h 264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600" h="2641600">
                  <a:moveTo>
                    <a:pt x="0" y="1320800"/>
                  </a:moveTo>
                  <a:cubicBezTo>
                    <a:pt x="0" y="591342"/>
                    <a:pt x="591342" y="0"/>
                    <a:pt x="1320800" y="0"/>
                  </a:cubicBezTo>
                  <a:cubicBezTo>
                    <a:pt x="2050258" y="0"/>
                    <a:pt x="2641600" y="591342"/>
                    <a:pt x="2641600" y="1320800"/>
                  </a:cubicBezTo>
                  <a:cubicBezTo>
                    <a:pt x="2641600" y="2050258"/>
                    <a:pt x="2050258" y="2641600"/>
                    <a:pt x="1320800" y="2641600"/>
                  </a:cubicBezTo>
                  <a:cubicBezTo>
                    <a:pt x="591342" y="2641600"/>
                    <a:pt x="0" y="2050258"/>
                    <a:pt x="0" y="1320800"/>
                  </a:cubicBezTo>
                  <a:close/>
                </a:path>
              </a:pathLst>
            </a:custGeom>
            <a:solidFill>
              <a:schemeClr val="accent1">
                <a:alpha val="79000"/>
              </a:schemeClr>
            </a:solidFill>
          </p:spPr>
          <p:style>
            <a:lnRef idx="0">
              <a:schemeClr val="lt1">
                <a:hueOff val="0"/>
                <a:satOff val="0"/>
                <a:lumOff val="0"/>
                <a:alphaOff val="0"/>
              </a:schemeClr>
            </a:lnRef>
            <a:fillRef idx="1">
              <a:schemeClr val="accent5">
                <a:alpha val="50000"/>
                <a:hueOff val="-10130891"/>
                <a:satOff val="-14575"/>
                <a:lumOff val="11569"/>
                <a:alphaOff val="0"/>
              </a:schemeClr>
            </a:fillRef>
            <a:effectRef idx="0">
              <a:schemeClr val="accent5">
                <a:alpha val="50000"/>
                <a:hueOff val="-10130891"/>
                <a:satOff val="-14575"/>
                <a:lumOff val="11569"/>
                <a:alphaOff val="0"/>
              </a:schemeClr>
            </a:effectRef>
            <a:fontRef idx="minor">
              <a:schemeClr val="tx1"/>
            </a:fontRef>
          </p:style>
          <p:txBody>
            <a:bodyPr spcFirstLastPara="0" vert="horz" wrap="square" lIns="248751" tIns="682413" rIns="807889" bIns="506307" numCol="1" spcCol="1270" anchor="ctr" anchorCtr="0">
              <a:noAutofit/>
            </a:bodyPr>
            <a:lstStyle/>
            <a:p>
              <a:pPr algn="ctr" defTabSz="889000">
                <a:lnSpc>
                  <a:spcPct val="90000"/>
                </a:lnSpc>
                <a:spcAft>
                  <a:spcPct val="35000"/>
                </a:spcAft>
              </a:pPr>
              <a:r>
                <a:rPr lang="en-US" sz="2000" b="1">
                  <a:solidFill>
                    <a:schemeClr val="bg1"/>
                  </a:solidFill>
                </a:rPr>
                <a:t>Corporate Culture</a:t>
              </a:r>
            </a:p>
          </p:txBody>
        </p:sp>
      </p:grpSp>
      <p:sp>
        <p:nvSpPr>
          <p:cNvPr id="7" name="Rectangle 27"/>
          <p:cNvSpPr>
            <a:spLocks noChangeArrowheads="1"/>
          </p:cNvSpPr>
          <p:nvPr>
            <p:custDataLst>
              <p:tags r:id="rId2"/>
            </p:custDataLst>
          </p:nvPr>
        </p:nvSpPr>
        <p:spPr bwMode="auto">
          <a:xfrm>
            <a:off x="8477410" y="2069280"/>
            <a:ext cx="2389187" cy="2722176"/>
          </a:xfrm>
          <a:prstGeom prst="wedgeRectCallout">
            <a:avLst>
              <a:gd name="adj1" fmla="val -82068"/>
              <a:gd name="adj2" fmla="val -88782"/>
            </a:avLst>
          </a:prstGeom>
          <a:solidFill>
            <a:schemeClr val="accent2"/>
          </a:solidFill>
          <a:ln>
            <a:solidFill>
              <a:schemeClr val="accent6">
                <a:lumMod val="20000"/>
                <a:lumOff val="80000"/>
              </a:schemeClr>
            </a:solidFill>
            <a:headEnd/>
            <a:tailEnd/>
          </a:ln>
        </p:spPr>
        <p:style>
          <a:lnRef idx="3">
            <a:schemeClr val="lt1"/>
          </a:lnRef>
          <a:fillRef idx="1">
            <a:schemeClr val="accent5"/>
          </a:fillRef>
          <a:effectRef idx="1">
            <a:schemeClr val="accent5"/>
          </a:effectRef>
          <a:fontRef idx="minor">
            <a:schemeClr val="lt1"/>
          </a:fontRef>
        </p:style>
        <p:txBody>
          <a:bodyPr anchor="ctr"/>
          <a:lstStyle/>
          <a:p>
            <a:pPr>
              <a:lnSpc>
                <a:spcPct val="90000"/>
              </a:lnSpc>
              <a:spcBef>
                <a:spcPct val="30000"/>
              </a:spcBef>
              <a:defRPr/>
            </a:pPr>
            <a:r>
              <a:rPr lang="en-GB" sz="1600" b="1" i="1">
                <a:solidFill>
                  <a:schemeClr val="bg1"/>
                </a:solidFill>
                <a:cs typeface="Arial" charset="0"/>
              </a:rPr>
              <a:t>“Culture is a collective software of the mind, which differentiates members of a group or a category of people” </a:t>
            </a:r>
          </a:p>
          <a:p>
            <a:pPr algn="r">
              <a:lnSpc>
                <a:spcPct val="90000"/>
              </a:lnSpc>
              <a:spcBef>
                <a:spcPct val="30000"/>
              </a:spcBef>
              <a:defRPr/>
            </a:pPr>
            <a:r>
              <a:rPr lang="en-GB" sz="1600" b="1" i="1">
                <a:solidFill>
                  <a:schemeClr val="bg1"/>
                </a:solidFill>
                <a:cs typeface="Arial" charset="0"/>
              </a:rPr>
              <a:t>(Hofstede, 1997)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A7786-7487-421A-8722-600844A4F94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34000"/>
                    </a14:imgEffect>
                  </a14:imgLayer>
                </a14:imgProps>
              </a:ext>
            </a:extLst>
          </a:blip>
          <a:srcRect l="68" t="4506" b="14213"/>
          <a:stretch/>
        </p:blipFill>
        <p:spPr>
          <a:xfrm>
            <a:off x="-9093" y="1029743"/>
            <a:ext cx="12192000" cy="5816219"/>
          </a:xfrm>
          <a:prstGeom prst="rect">
            <a:avLst/>
          </a:prstGeom>
        </p:spPr>
      </p:pic>
      <p:sp>
        <p:nvSpPr>
          <p:cNvPr id="3" name="Arc 2">
            <a:extLst>
              <a:ext uri="{FF2B5EF4-FFF2-40B4-BE49-F238E27FC236}">
                <a16:creationId xmlns:a16="http://schemas.microsoft.com/office/drawing/2014/main" id="{7B39297D-53A2-4F46-B241-CBB3C6DE0EE5}"/>
              </a:ext>
            </a:extLst>
          </p:cNvPr>
          <p:cNvSpPr/>
          <p:nvPr/>
        </p:nvSpPr>
        <p:spPr>
          <a:xfrm>
            <a:off x="3857904" y="1929843"/>
            <a:ext cx="4114200" cy="4114198"/>
          </a:xfrm>
          <a:prstGeom prst="arc">
            <a:avLst>
              <a:gd name="adj1" fmla="val 8396494"/>
              <a:gd name="adj2" fmla="val 7960745"/>
            </a:avLst>
          </a:prstGeom>
          <a:ln w="76200">
            <a:solidFill>
              <a:schemeClr val="accent3"/>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400" b="0" i="0" u="none" strike="noStrike" kern="0" cap="none" spc="0" normalizeH="0" baseline="0" noProof="0" dirty="0">
              <a:ln>
                <a:noFill/>
              </a:ln>
              <a:solidFill>
                <a:srgbClr val="00264A"/>
              </a:solidFill>
              <a:effectLst/>
              <a:uLnTx/>
              <a:uFillTx/>
              <a:cs typeface="Arial" panose="020B0604020202020204" pitchFamily="34" charset="0"/>
            </a:endParaRPr>
          </a:p>
        </p:txBody>
      </p:sp>
      <p:sp>
        <p:nvSpPr>
          <p:cNvPr id="4" name="Oval 3">
            <a:extLst>
              <a:ext uri="{FF2B5EF4-FFF2-40B4-BE49-F238E27FC236}">
                <a16:creationId xmlns:a16="http://schemas.microsoft.com/office/drawing/2014/main" id="{D6043225-40AD-4A57-A276-A396E01183B4}"/>
              </a:ext>
            </a:extLst>
          </p:cNvPr>
          <p:cNvSpPr/>
          <p:nvPr/>
        </p:nvSpPr>
        <p:spPr>
          <a:xfrm>
            <a:off x="4789423" y="2861361"/>
            <a:ext cx="2251162" cy="225116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5" name="CaixaDeTexto 96">
            <a:extLst>
              <a:ext uri="{FF2B5EF4-FFF2-40B4-BE49-F238E27FC236}">
                <a16:creationId xmlns:a16="http://schemas.microsoft.com/office/drawing/2014/main" id="{B66DDA28-A3CA-4A02-BF39-D687871F5ED4}"/>
              </a:ext>
            </a:extLst>
          </p:cNvPr>
          <p:cNvSpPr txBox="1"/>
          <p:nvPr/>
        </p:nvSpPr>
        <p:spPr>
          <a:xfrm>
            <a:off x="4963084" y="3260590"/>
            <a:ext cx="1903840" cy="1452705"/>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Our</a:t>
            </a:r>
            <a:br>
              <a:rPr kumimoji="0" lang="en-US" sz="24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br>
            <a:r>
              <a:rPr kumimoji="0" lang="en-US" sz="24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Values</a:t>
            </a:r>
          </a:p>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cs typeface="Arial" panose="020B0604020202020204" pitchFamily="34" charset="0"/>
            </a:endParaRP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cs typeface="Arial" panose="020B0604020202020204" pitchFamily="34" charset="0"/>
              </a:rPr>
              <a:t>guide our business decisions and shape our culture</a:t>
            </a:r>
            <a:endParaRPr kumimoji="0" lang="en-US" sz="1400" b="1" i="0" u="none" strike="noStrike" kern="0" cap="none" spc="0" normalizeH="0" baseline="0" noProof="0" dirty="0">
              <a:ln>
                <a:noFill/>
              </a:ln>
              <a:solidFill>
                <a:schemeClr val="bg1"/>
              </a:solidFill>
              <a:effectLst/>
              <a:uLnTx/>
              <a:uFillTx/>
              <a:ea typeface="Segoe UI" panose="020B0502040204020203" pitchFamily="34" charset="0"/>
              <a:cs typeface="Arial" panose="020B0604020202020204" pitchFamily="34" charset="0"/>
            </a:endParaRPr>
          </a:p>
        </p:txBody>
      </p:sp>
      <p:grpSp>
        <p:nvGrpSpPr>
          <p:cNvPr id="6" name="Group 5">
            <a:extLst>
              <a:ext uri="{FF2B5EF4-FFF2-40B4-BE49-F238E27FC236}">
                <a16:creationId xmlns:a16="http://schemas.microsoft.com/office/drawing/2014/main" id="{2992BAA6-F705-497E-9B2D-C2117E1875BA}"/>
              </a:ext>
            </a:extLst>
          </p:cNvPr>
          <p:cNvGrpSpPr/>
          <p:nvPr/>
        </p:nvGrpSpPr>
        <p:grpSpPr>
          <a:xfrm>
            <a:off x="7521379" y="3497869"/>
            <a:ext cx="1382942" cy="1382942"/>
            <a:chOff x="11262022" y="2959768"/>
            <a:chExt cx="1469425" cy="1469425"/>
          </a:xfrm>
        </p:grpSpPr>
        <p:sp>
          <p:nvSpPr>
            <p:cNvPr id="7" name="Oval 6">
              <a:extLst>
                <a:ext uri="{FF2B5EF4-FFF2-40B4-BE49-F238E27FC236}">
                  <a16:creationId xmlns:a16="http://schemas.microsoft.com/office/drawing/2014/main" id="{5AC3CB2E-0EF5-4B9A-B2FD-5A5A9CEB83D2}"/>
                </a:ext>
              </a:extLst>
            </p:cNvPr>
            <p:cNvSpPr/>
            <p:nvPr/>
          </p:nvSpPr>
          <p:spPr>
            <a:xfrm>
              <a:off x="11262022" y="2959768"/>
              <a:ext cx="1469425" cy="146942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8" name="CaixaDeTexto 96">
              <a:extLst>
                <a:ext uri="{FF2B5EF4-FFF2-40B4-BE49-F238E27FC236}">
                  <a16:creationId xmlns:a16="http://schemas.microsoft.com/office/drawing/2014/main" id="{B24A2F5E-7A56-48AE-A76F-74BE11EC99E2}"/>
                </a:ext>
              </a:extLst>
            </p:cNvPr>
            <p:cNvSpPr txBox="1"/>
            <p:nvPr/>
          </p:nvSpPr>
          <p:spPr>
            <a:xfrm>
              <a:off x="11345820" y="3822971"/>
              <a:ext cx="1301828" cy="320483"/>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Modesty</a:t>
              </a:r>
            </a:p>
          </p:txBody>
        </p:sp>
      </p:grpSp>
      <p:grpSp>
        <p:nvGrpSpPr>
          <p:cNvPr id="9" name="Group 8">
            <a:extLst>
              <a:ext uri="{FF2B5EF4-FFF2-40B4-BE49-F238E27FC236}">
                <a16:creationId xmlns:a16="http://schemas.microsoft.com/office/drawing/2014/main" id="{6C260D3E-C05C-4738-9773-7C34FB19C5E3}"/>
              </a:ext>
            </a:extLst>
          </p:cNvPr>
          <p:cNvGrpSpPr/>
          <p:nvPr/>
        </p:nvGrpSpPr>
        <p:grpSpPr>
          <a:xfrm>
            <a:off x="7153473" y="1924013"/>
            <a:ext cx="1382942" cy="1382942"/>
            <a:chOff x="10923012" y="1413933"/>
            <a:chExt cx="1469425" cy="1469425"/>
          </a:xfrm>
        </p:grpSpPr>
        <p:sp>
          <p:nvSpPr>
            <p:cNvPr id="10" name="Oval 9">
              <a:extLst>
                <a:ext uri="{FF2B5EF4-FFF2-40B4-BE49-F238E27FC236}">
                  <a16:creationId xmlns:a16="http://schemas.microsoft.com/office/drawing/2014/main" id="{EB1BA57A-D818-4B32-B3DD-F829CCC1C1C5}"/>
                </a:ext>
              </a:extLst>
            </p:cNvPr>
            <p:cNvSpPr/>
            <p:nvPr/>
          </p:nvSpPr>
          <p:spPr>
            <a:xfrm>
              <a:off x="10923012" y="1413933"/>
              <a:ext cx="1469425" cy="146942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11" name="CaixaDeTexto 96">
              <a:extLst>
                <a:ext uri="{FF2B5EF4-FFF2-40B4-BE49-F238E27FC236}">
                  <a16:creationId xmlns:a16="http://schemas.microsoft.com/office/drawing/2014/main" id="{88B5F160-7563-48ED-A468-3D94A2CAB241}"/>
                </a:ext>
              </a:extLst>
            </p:cNvPr>
            <p:cNvSpPr txBox="1"/>
            <p:nvPr/>
          </p:nvSpPr>
          <p:spPr>
            <a:xfrm>
              <a:off x="11006810" y="2212554"/>
              <a:ext cx="1301828" cy="487265"/>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Team Spirit</a:t>
              </a:r>
            </a:p>
          </p:txBody>
        </p:sp>
      </p:grpSp>
      <p:grpSp>
        <p:nvGrpSpPr>
          <p:cNvPr id="12" name="Group 11">
            <a:extLst>
              <a:ext uri="{FF2B5EF4-FFF2-40B4-BE49-F238E27FC236}">
                <a16:creationId xmlns:a16="http://schemas.microsoft.com/office/drawing/2014/main" id="{E3D42A8E-5EC1-43AA-8233-BB179D35A078}"/>
              </a:ext>
            </a:extLst>
          </p:cNvPr>
          <p:cNvGrpSpPr/>
          <p:nvPr/>
        </p:nvGrpSpPr>
        <p:grpSpPr>
          <a:xfrm>
            <a:off x="5204406" y="1284622"/>
            <a:ext cx="1421207" cy="1421207"/>
            <a:chOff x="4423127" y="1304352"/>
            <a:chExt cx="1421207" cy="1421207"/>
          </a:xfrm>
        </p:grpSpPr>
        <p:sp>
          <p:nvSpPr>
            <p:cNvPr id="13" name="Oval 12">
              <a:extLst>
                <a:ext uri="{FF2B5EF4-FFF2-40B4-BE49-F238E27FC236}">
                  <a16:creationId xmlns:a16="http://schemas.microsoft.com/office/drawing/2014/main" id="{03CA8C10-800B-4250-9137-2B24541B3CC1}"/>
                </a:ext>
              </a:extLst>
            </p:cNvPr>
            <p:cNvSpPr/>
            <p:nvPr/>
          </p:nvSpPr>
          <p:spPr>
            <a:xfrm>
              <a:off x="4423127" y="1304352"/>
              <a:ext cx="1421207" cy="142120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14" name="CaixaDeTexto 96">
              <a:extLst>
                <a:ext uri="{FF2B5EF4-FFF2-40B4-BE49-F238E27FC236}">
                  <a16:creationId xmlns:a16="http://schemas.microsoft.com/office/drawing/2014/main" id="{248852E7-239C-443C-8EDC-525F8EF123B8}"/>
                </a:ext>
              </a:extLst>
            </p:cNvPr>
            <p:cNvSpPr txBox="1"/>
            <p:nvPr/>
          </p:nvSpPr>
          <p:spPr>
            <a:xfrm>
              <a:off x="4487332" y="2131110"/>
              <a:ext cx="1292796" cy="301621"/>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Freedom</a:t>
              </a:r>
            </a:p>
          </p:txBody>
        </p:sp>
      </p:grpSp>
      <p:grpSp>
        <p:nvGrpSpPr>
          <p:cNvPr id="15" name="Group 14">
            <a:extLst>
              <a:ext uri="{FF2B5EF4-FFF2-40B4-BE49-F238E27FC236}">
                <a16:creationId xmlns:a16="http://schemas.microsoft.com/office/drawing/2014/main" id="{6B8A54D5-F380-44D5-8ED1-EC174F9F949F}"/>
              </a:ext>
            </a:extLst>
          </p:cNvPr>
          <p:cNvGrpSpPr/>
          <p:nvPr/>
        </p:nvGrpSpPr>
        <p:grpSpPr>
          <a:xfrm>
            <a:off x="3392647" y="1924013"/>
            <a:ext cx="1382942" cy="1382942"/>
            <a:chOff x="8028338" y="3323663"/>
            <a:chExt cx="1382942" cy="1382942"/>
          </a:xfrm>
        </p:grpSpPr>
        <p:sp>
          <p:nvSpPr>
            <p:cNvPr id="16" name="Oval 15">
              <a:extLst>
                <a:ext uri="{FF2B5EF4-FFF2-40B4-BE49-F238E27FC236}">
                  <a16:creationId xmlns:a16="http://schemas.microsoft.com/office/drawing/2014/main" id="{4CB1FDC5-789B-485D-97A0-E899A85390E5}"/>
                </a:ext>
              </a:extLst>
            </p:cNvPr>
            <p:cNvSpPr/>
            <p:nvPr/>
          </p:nvSpPr>
          <p:spPr>
            <a:xfrm>
              <a:off x="8028338" y="3323663"/>
              <a:ext cx="1382942" cy="1382942"/>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17" name="CaixaDeTexto 96">
              <a:extLst>
                <a:ext uri="{FF2B5EF4-FFF2-40B4-BE49-F238E27FC236}">
                  <a16:creationId xmlns:a16="http://schemas.microsoft.com/office/drawing/2014/main" id="{ED7D7E08-3A44-484A-A9FC-45E34EA7043A}"/>
                </a:ext>
              </a:extLst>
            </p:cNvPr>
            <p:cNvSpPr txBox="1"/>
            <p:nvPr/>
          </p:nvSpPr>
          <p:spPr>
            <a:xfrm>
              <a:off x="8254033" y="4171688"/>
              <a:ext cx="913081" cy="301621"/>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Trust</a:t>
              </a:r>
            </a:p>
          </p:txBody>
        </p:sp>
      </p:grpSp>
      <p:grpSp>
        <p:nvGrpSpPr>
          <p:cNvPr id="18" name="Group 17">
            <a:extLst>
              <a:ext uri="{FF2B5EF4-FFF2-40B4-BE49-F238E27FC236}">
                <a16:creationId xmlns:a16="http://schemas.microsoft.com/office/drawing/2014/main" id="{DACB5721-4DD0-4096-AD0F-EFE0B9621308}"/>
              </a:ext>
            </a:extLst>
          </p:cNvPr>
          <p:cNvGrpSpPr/>
          <p:nvPr/>
        </p:nvGrpSpPr>
        <p:grpSpPr>
          <a:xfrm>
            <a:off x="2910854" y="3496532"/>
            <a:ext cx="1428853" cy="1385627"/>
            <a:chOff x="10465005" y="1883244"/>
            <a:chExt cx="1428853" cy="1385627"/>
          </a:xfrm>
        </p:grpSpPr>
        <p:sp>
          <p:nvSpPr>
            <p:cNvPr id="19" name="Oval 18">
              <a:extLst>
                <a:ext uri="{FF2B5EF4-FFF2-40B4-BE49-F238E27FC236}">
                  <a16:creationId xmlns:a16="http://schemas.microsoft.com/office/drawing/2014/main" id="{D47B0879-7775-4D73-A617-08576617488D}"/>
                </a:ext>
              </a:extLst>
            </p:cNvPr>
            <p:cNvSpPr/>
            <p:nvPr/>
          </p:nvSpPr>
          <p:spPr>
            <a:xfrm>
              <a:off x="10486618" y="1883244"/>
              <a:ext cx="1385627" cy="13856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20" name="CaixaDeTexto 96">
              <a:extLst>
                <a:ext uri="{FF2B5EF4-FFF2-40B4-BE49-F238E27FC236}">
                  <a16:creationId xmlns:a16="http://schemas.microsoft.com/office/drawing/2014/main" id="{1B2FCE3C-BBC6-4A0F-8B30-17ADBE94B5B7}"/>
                </a:ext>
              </a:extLst>
            </p:cNvPr>
            <p:cNvSpPr txBox="1"/>
            <p:nvPr/>
          </p:nvSpPr>
          <p:spPr>
            <a:xfrm>
              <a:off x="10465005" y="2657661"/>
              <a:ext cx="1428853" cy="301621"/>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Boldness</a:t>
              </a:r>
            </a:p>
          </p:txBody>
        </p:sp>
      </p:grpSp>
      <p:grpSp>
        <p:nvGrpSpPr>
          <p:cNvPr id="21" name="Group 20">
            <a:extLst>
              <a:ext uri="{FF2B5EF4-FFF2-40B4-BE49-F238E27FC236}">
                <a16:creationId xmlns:a16="http://schemas.microsoft.com/office/drawing/2014/main" id="{F819BA72-1F50-4477-B93E-12D313A41262}"/>
              </a:ext>
            </a:extLst>
          </p:cNvPr>
          <p:cNvGrpSpPr/>
          <p:nvPr/>
        </p:nvGrpSpPr>
        <p:grpSpPr>
          <a:xfrm>
            <a:off x="3897518" y="4833514"/>
            <a:ext cx="1382942" cy="1382942"/>
            <a:chOff x="10604577" y="1885577"/>
            <a:chExt cx="1382942" cy="1382942"/>
          </a:xfrm>
        </p:grpSpPr>
        <p:sp>
          <p:nvSpPr>
            <p:cNvPr id="22" name="Oval 21">
              <a:extLst>
                <a:ext uri="{FF2B5EF4-FFF2-40B4-BE49-F238E27FC236}">
                  <a16:creationId xmlns:a16="http://schemas.microsoft.com/office/drawing/2014/main" id="{3C59F1C8-712F-4950-84BB-EBCBE913C3E5}"/>
                </a:ext>
              </a:extLst>
            </p:cNvPr>
            <p:cNvSpPr/>
            <p:nvPr/>
          </p:nvSpPr>
          <p:spPr>
            <a:xfrm>
              <a:off x="10604577" y="1885577"/>
              <a:ext cx="1382942" cy="13829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23" name="CaixaDeTexto 96">
              <a:extLst>
                <a:ext uri="{FF2B5EF4-FFF2-40B4-BE49-F238E27FC236}">
                  <a16:creationId xmlns:a16="http://schemas.microsoft.com/office/drawing/2014/main" id="{891B0C49-3B0B-4B3F-8E71-65A967EA8314}"/>
                </a:ext>
              </a:extLst>
            </p:cNvPr>
            <p:cNvSpPr txBox="1"/>
            <p:nvPr/>
          </p:nvSpPr>
          <p:spPr>
            <a:xfrm>
              <a:off x="10675336" y="2695435"/>
              <a:ext cx="1241425" cy="301621"/>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Honesty</a:t>
              </a:r>
            </a:p>
          </p:txBody>
        </p:sp>
      </p:grpSp>
      <p:grpSp>
        <p:nvGrpSpPr>
          <p:cNvPr id="24" name="Group 23">
            <a:extLst>
              <a:ext uri="{FF2B5EF4-FFF2-40B4-BE49-F238E27FC236}">
                <a16:creationId xmlns:a16="http://schemas.microsoft.com/office/drawing/2014/main" id="{75FEA433-0CEA-457A-B702-F8393BC5C50F}"/>
              </a:ext>
            </a:extLst>
          </p:cNvPr>
          <p:cNvGrpSpPr/>
          <p:nvPr/>
        </p:nvGrpSpPr>
        <p:grpSpPr>
          <a:xfrm>
            <a:off x="6507182" y="4833514"/>
            <a:ext cx="1382942" cy="1382942"/>
            <a:chOff x="10497580" y="2332095"/>
            <a:chExt cx="1382942" cy="1382942"/>
          </a:xfrm>
        </p:grpSpPr>
        <p:sp>
          <p:nvSpPr>
            <p:cNvPr id="25" name="Oval 24">
              <a:extLst>
                <a:ext uri="{FF2B5EF4-FFF2-40B4-BE49-F238E27FC236}">
                  <a16:creationId xmlns:a16="http://schemas.microsoft.com/office/drawing/2014/main" id="{AD948EF1-EB7B-4E3D-96FC-288DE3D1B07C}"/>
                </a:ext>
              </a:extLst>
            </p:cNvPr>
            <p:cNvSpPr/>
            <p:nvPr/>
          </p:nvSpPr>
          <p:spPr>
            <a:xfrm>
              <a:off x="10497580" y="2332095"/>
              <a:ext cx="1382942" cy="13829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26" name="CaixaDeTexto 96">
              <a:extLst>
                <a:ext uri="{FF2B5EF4-FFF2-40B4-BE49-F238E27FC236}">
                  <a16:creationId xmlns:a16="http://schemas.microsoft.com/office/drawing/2014/main" id="{0D357B48-BEEB-4DF1-A10B-5017AB431A4E}"/>
                </a:ext>
              </a:extLst>
            </p:cNvPr>
            <p:cNvSpPr txBox="1"/>
            <p:nvPr/>
          </p:nvSpPr>
          <p:spPr>
            <a:xfrm>
              <a:off x="10576447" y="3240197"/>
              <a:ext cx="1225209" cy="301621"/>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ea typeface="Segoe UI" panose="020B0502040204020203" pitchFamily="34" charset="0"/>
                  <a:cs typeface="Arial" panose="020B0604020202020204" pitchFamily="34" charset="0"/>
                </a:rPr>
                <a:t>Fun</a:t>
              </a:r>
            </a:p>
          </p:txBody>
        </p:sp>
      </p:grpSp>
      <p:grpSp>
        <p:nvGrpSpPr>
          <p:cNvPr id="27" name="Groupe 67">
            <a:extLst>
              <a:ext uri="{FF2B5EF4-FFF2-40B4-BE49-F238E27FC236}">
                <a16:creationId xmlns:a16="http://schemas.microsoft.com/office/drawing/2014/main" id="{96347D83-6780-49E7-88D7-978E5D8811A7}"/>
              </a:ext>
            </a:extLst>
          </p:cNvPr>
          <p:cNvGrpSpPr/>
          <p:nvPr/>
        </p:nvGrpSpPr>
        <p:grpSpPr>
          <a:xfrm>
            <a:off x="7557452" y="2076158"/>
            <a:ext cx="562334" cy="557780"/>
            <a:chOff x="3148014" y="2016126"/>
            <a:chExt cx="392113" cy="388937"/>
          </a:xfrm>
        </p:grpSpPr>
        <p:sp>
          <p:nvSpPr>
            <p:cNvPr id="28" name="Freeform 567">
              <a:extLst>
                <a:ext uri="{FF2B5EF4-FFF2-40B4-BE49-F238E27FC236}">
                  <a16:creationId xmlns:a16="http://schemas.microsoft.com/office/drawing/2014/main" id="{A43D5695-D506-4AC9-B428-7C6B5E1D01C5}"/>
                </a:ext>
              </a:extLst>
            </p:cNvPr>
            <p:cNvSpPr>
              <a:spLocks/>
            </p:cNvSpPr>
            <p:nvPr/>
          </p:nvSpPr>
          <p:spPr bwMode="auto">
            <a:xfrm>
              <a:off x="3287714" y="2246313"/>
              <a:ext cx="115888" cy="158750"/>
            </a:xfrm>
            <a:custGeom>
              <a:avLst/>
              <a:gdLst/>
              <a:ahLst/>
              <a:cxnLst>
                <a:cxn ang="0">
                  <a:pos x="85" y="119"/>
                </a:cxn>
                <a:cxn ang="0">
                  <a:pos x="52" y="53"/>
                </a:cxn>
                <a:cxn ang="0">
                  <a:pos x="43" y="1"/>
                </a:cxn>
                <a:cxn ang="0">
                  <a:pos x="33" y="53"/>
                </a:cxn>
                <a:cxn ang="0">
                  <a:pos x="1" y="119"/>
                </a:cxn>
              </a:cxnLst>
              <a:rect l="0" t="0" r="r" b="b"/>
              <a:pathLst>
                <a:path w="86" h="119">
                  <a:moveTo>
                    <a:pt x="85" y="119"/>
                  </a:moveTo>
                  <a:cubicBezTo>
                    <a:pt x="86" y="93"/>
                    <a:pt x="80" y="61"/>
                    <a:pt x="52" y="53"/>
                  </a:cubicBezTo>
                  <a:cubicBezTo>
                    <a:pt x="81" y="27"/>
                    <a:pt x="62" y="2"/>
                    <a:pt x="43" y="1"/>
                  </a:cubicBezTo>
                  <a:cubicBezTo>
                    <a:pt x="25" y="0"/>
                    <a:pt x="6" y="24"/>
                    <a:pt x="33" y="53"/>
                  </a:cubicBezTo>
                  <a:cubicBezTo>
                    <a:pt x="6" y="63"/>
                    <a:pt x="0" y="93"/>
                    <a:pt x="1" y="11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29" name="Freeform 568">
              <a:extLst>
                <a:ext uri="{FF2B5EF4-FFF2-40B4-BE49-F238E27FC236}">
                  <a16:creationId xmlns:a16="http://schemas.microsoft.com/office/drawing/2014/main" id="{8C9A1E46-ED11-4A17-9934-FDFB41D5AF0E}"/>
                </a:ext>
              </a:extLst>
            </p:cNvPr>
            <p:cNvSpPr>
              <a:spLocks/>
            </p:cNvSpPr>
            <p:nvPr/>
          </p:nvSpPr>
          <p:spPr bwMode="auto">
            <a:xfrm>
              <a:off x="3148014" y="2246313"/>
              <a:ext cx="114300" cy="158750"/>
            </a:xfrm>
            <a:custGeom>
              <a:avLst/>
              <a:gdLst/>
              <a:ahLst/>
              <a:cxnLst>
                <a:cxn ang="0">
                  <a:pos x="84" y="119"/>
                </a:cxn>
                <a:cxn ang="0">
                  <a:pos x="52" y="53"/>
                </a:cxn>
                <a:cxn ang="0">
                  <a:pos x="43" y="1"/>
                </a:cxn>
                <a:cxn ang="0">
                  <a:pos x="33" y="53"/>
                </a:cxn>
                <a:cxn ang="0">
                  <a:pos x="0" y="119"/>
                </a:cxn>
              </a:cxnLst>
              <a:rect l="0" t="0" r="r" b="b"/>
              <a:pathLst>
                <a:path w="85" h="119">
                  <a:moveTo>
                    <a:pt x="84" y="119"/>
                  </a:moveTo>
                  <a:cubicBezTo>
                    <a:pt x="85" y="93"/>
                    <a:pt x="80" y="61"/>
                    <a:pt x="52" y="53"/>
                  </a:cubicBezTo>
                  <a:cubicBezTo>
                    <a:pt x="80" y="27"/>
                    <a:pt x="62" y="2"/>
                    <a:pt x="43" y="1"/>
                  </a:cubicBezTo>
                  <a:cubicBezTo>
                    <a:pt x="24" y="0"/>
                    <a:pt x="5" y="24"/>
                    <a:pt x="33" y="53"/>
                  </a:cubicBezTo>
                  <a:cubicBezTo>
                    <a:pt x="6" y="63"/>
                    <a:pt x="0" y="93"/>
                    <a:pt x="0" y="11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0" name="Line 569">
              <a:extLst>
                <a:ext uri="{FF2B5EF4-FFF2-40B4-BE49-F238E27FC236}">
                  <a16:creationId xmlns:a16="http://schemas.microsoft.com/office/drawing/2014/main" id="{151BF137-E716-468A-BDF5-533ED0B20F8B}"/>
                </a:ext>
              </a:extLst>
            </p:cNvPr>
            <p:cNvSpPr>
              <a:spLocks noChangeShapeType="1"/>
            </p:cNvSpPr>
            <p:nvPr/>
          </p:nvSpPr>
          <p:spPr bwMode="auto">
            <a:xfrm>
              <a:off x="3322639" y="2316163"/>
              <a:ext cx="1588" cy="1588"/>
            </a:xfrm>
            <a:prstGeom prst="line">
              <a:avLst/>
            </a:pr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1" name="Freeform 570">
              <a:extLst>
                <a:ext uri="{FF2B5EF4-FFF2-40B4-BE49-F238E27FC236}">
                  <a16:creationId xmlns:a16="http://schemas.microsoft.com/office/drawing/2014/main" id="{30B16DB4-7389-4A70-AED8-3587A78E113F}"/>
                </a:ext>
              </a:extLst>
            </p:cNvPr>
            <p:cNvSpPr>
              <a:spLocks/>
            </p:cNvSpPr>
            <p:nvPr/>
          </p:nvSpPr>
          <p:spPr bwMode="auto">
            <a:xfrm>
              <a:off x="3179764" y="2016126"/>
              <a:ext cx="296863" cy="214313"/>
            </a:xfrm>
            <a:custGeom>
              <a:avLst/>
              <a:gdLst/>
              <a:ahLst/>
              <a:cxnLst>
                <a:cxn ang="0">
                  <a:pos x="222" y="51"/>
                </a:cxn>
                <a:cxn ang="0">
                  <a:pos x="152" y="0"/>
                </a:cxn>
                <a:cxn ang="0">
                  <a:pos x="82" y="51"/>
                </a:cxn>
                <a:cxn ang="0">
                  <a:pos x="85" y="64"/>
                </a:cxn>
                <a:cxn ang="0">
                  <a:pos x="51" y="54"/>
                </a:cxn>
                <a:cxn ang="0">
                  <a:pos x="0" y="94"/>
                </a:cxn>
                <a:cxn ang="0">
                  <a:pos x="23" y="128"/>
                </a:cxn>
                <a:cxn ang="0">
                  <a:pos x="19" y="153"/>
                </a:cxn>
                <a:cxn ang="0">
                  <a:pos x="42" y="134"/>
                </a:cxn>
                <a:cxn ang="0">
                  <a:pos x="51" y="135"/>
                </a:cxn>
                <a:cxn ang="0">
                  <a:pos x="86" y="124"/>
                </a:cxn>
                <a:cxn ang="0">
                  <a:pos x="123" y="146"/>
                </a:cxn>
                <a:cxn ang="0">
                  <a:pos x="131" y="145"/>
                </a:cxn>
                <a:cxn ang="0">
                  <a:pos x="146" y="160"/>
                </a:cxn>
                <a:cxn ang="0">
                  <a:pos x="144" y="140"/>
                </a:cxn>
                <a:cxn ang="0">
                  <a:pos x="161" y="115"/>
                </a:cxn>
                <a:cxn ang="0">
                  <a:pos x="158" y="102"/>
                </a:cxn>
                <a:cxn ang="0">
                  <a:pos x="166" y="101"/>
                </a:cxn>
                <a:cxn ang="0">
                  <a:pos x="199" y="145"/>
                </a:cxn>
                <a:cxn ang="0">
                  <a:pos x="190" y="93"/>
                </a:cxn>
                <a:cxn ang="0">
                  <a:pos x="222" y="51"/>
                </a:cxn>
              </a:cxnLst>
              <a:rect l="0" t="0" r="r" b="b"/>
              <a:pathLst>
                <a:path w="222" h="160">
                  <a:moveTo>
                    <a:pt x="222" y="51"/>
                  </a:moveTo>
                  <a:cubicBezTo>
                    <a:pt x="222" y="23"/>
                    <a:pt x="191" y="0"/>
                    <a:pt x="152" y="0"/>
                  </a:cubicBezTo>
                  <a:cubicBezTo>
                    <a:pt x="114" y="0"/>
                    <a:pt x="82" y="23"/>
                    <a:pt x="82" y="51"/>
                  </a:cubicBezTo>
                  <a:cubicBezTo>
                    <a:pt x="82" y="55"/>
                    <a:pt x="83" y="60"/>
                    <a:pt x="85" y="64"/>
                  </a:cubicBezTo>
                  <a:cubicBezTo>
                    <a:pt x="76" y="58"/>
                    <a:pt x="64" y="54"/>
                    <a:pt x="51" y="54"/>
                  </a:cubicBezTo>
                  <a:cubicBezTo>
                    <a:pt x="23" y="54"/>
                    <a:pt x="0" y="72"/>
                    <a:pt x="0" y="94"/>
                  </a:cubicBezTo>
                  <a:cubicBezTo>
                    <a:pt x="0" y="109"/>
                    <a:pt x="9" y="121"/>
                    <a:pt x="23" y="128"/>
                  </a:cubicBezTo>
                  <a:cubicBezTo>
                    <a:pt x="19" y="153"/>
                    <a:pt x="19" y="153"/>
                    <a:pt x="19" y="153"/>
                  </a:cubicBezTo>
                  <a:cubicBezTo>
                    <a:pt x="42" y="134"/>
                    <a:pt x="42" y="134"/>
                    <a:pt x="42" y="134"/>
                  </a:cubicBezTo>
                  <a:cubicBezTo>
                    <a:pt x="45" y="135"/>
                    <a:pt x="48" y="135"/>
                    <a:pt x="51" y="135"/>
                  </a:cubicBezTo>
                  <a:cubicBezTo>
                    <a:pt x="65" y="135"/>
                    <a:pt x="77" y="131"/>
                    <a:pt x="86" y="124"/>
                  </a:cubicBezTo>
                  <a:cubicBezTo>
                    <a:pt x="91" y="137"/>
                    <a:pt x="106" y="146"/>
                    <a:pt x="123" y="146"/>
                  </a:cubicBezTo>
                  <a:cubicBezTo>
                    <a:pt x="126" y="146"/>
                    <a:pt x="129" y="145"/>
                    <a:pt x="131" y="145"/>
                  </a:cubicBezTo>
                  <a:cubicBezTo>
                    <a:pt x="146" y="160"/>
                    <a:pt x="146" y="160"/>
                    <a:pt x="146" y="160"/>
                  </a:cubicBezTo>
                  <a:cubicBezTo>
                    <a:pt x="144" y="140"/>
                    <a:pt x="144" y="140"/>
                    <a:pt x="144" y="140"/>
                  </a:cubicBezTo>
                  <a:cubicBezTo>
                    <a:pt x="154" y="135"/>
                    <a:pt x="161" y="125"/>
                    <a:pt x="161" y="115"/>
                  </a:cubicBezTo>
                  <a:cubicBezTo>
                    <a:pt x="161" y="110"/>
                    <a:pt x="160" y="106"/>
                    <a:pt x="158" y="102"/>
                  </a:cubicBezTo>
                  <a:cubicBezTo>
                    <a:pt x="161" y="101"/>
                    <a:pt x="163" y="101"/>
                    <a:pt x="166" y="101"/>
                  </a:cubicBezTo>
                  <a:cubicBezTo>
                    <a:pt x="199" y="145"/>
                    <a:pt x="199" y="145"/>
                    <a:pt x="199" y="145"/>
                  </a:cubicBezTo>
                  <a:cubicBezTo>
                    <a:pt x="190" y="93"/>
                    <a:pt x="190" y="93"/>
                    <a:pt x="190" y="93"/>
                  </a:cubicBezTo>
                  <a:cubicBezTo>
                    <a:pt x="209" y="84"/>
                    <a:pt x="222" y="69"/>
                    <a:pt x="222" y="51"/>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2" name="Freeform 571">
              <a:extLst>
                <a:ext uri="{FF2B5EF4-FFF2-40B4-BE49-F238E27FC236}">
                  <a16:creationId xmlns:a16="http://schemas.microsoft.com/office/drawing/2014/main" id="{0D5F7B3D-3C6A-46C6-8811-46F056E9A709}"/>
                </a:ext>
              </a:extLst>
            </p:cNvPr>
            <p:cNvSpPr>
              <a:spLocks/>
            </p:cNvSpPr>
            <p:nvPr/>
          </p:nvSpPr>
          <p:spPr bwMode="auto">
            <a:xfrm>
              <a:off x="3424239" y="2246313"/>
              <a:ext cx="115888" cy="158750"/>
            </a:xfrm>
            <a:custGeom>
              <a:avLst/>
              <a:gdLst/>
              <a:ahLst/>
              <a:cxnLst>
                <a:cxn ang="0">
                  <a:pos x="85" y="119"/>
                </a:cxn>
                <a:cxn ang="0">
                  <a:pos x="53" y="53"/>
                </a:cxn>
                <a:cxn ang="0">
                  <a:pos x="44" y="1"/>
                </a:cxn>
                <a:cxn ang="0">
                  <a:pos x="34" y="53"/>
                </a:cxn>
                <a:cxn ang="0">
                  <a:pos x="1" y="119"/>
                </a:cxn>
              </a:cxnLst>
              <a:rect l="0" t="0" r="r" b="b"/>
              <a:pathLst>
                <a:path w="86" h="119">
                  <a:moveTo>
                    <a:pt x="85" y="119"/>
                  </a:moveTo>
                  <a:cubicBezTo>
                    <a:pt x="86" y="93"/>
                    <a:pt x="81" y="61"/>
                    <a:pt x="53" y="53"/>
                  </a:cubicBezTo>
                  <a:cubicBezTo>
                    <a:pt x="81" y="27"/>
                    <a:pt x="62" y="2"/>
                    <a:pt x="44" y="1"/>
                  </a:cubicBezTo>
                  <a:cubicBezTo>
                    <a:pt x="25" y="0"/>
                    <a:pt x="6" y="24"/>
                    <a:pt x="34" y="53"/>
                  </a:cubicBezTo>
                  <a:cubicBezTo>
                    <a:pt x="6" y="63"/>
                    <a:pt x="0" y="93"/>
                    <a:pt x="1" y="11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33" name="Groupe 73">
            <a:extLst>
              <a:ext uri="{FF2B5EF4-FFF2-40B4-BE49-F238E27FC236}">
                <a16:creationId xmlns:a16="http://schemas.microsoft.com/office/drawing/2014/main" id="{73F6B317-FCD4-4E9F-B067-233603C13364}"/>
              </a:ext>
            </a:extLst>
          </p:cNvPr>
          <p:cNvGrpSpPr/>
          <p:nvPr/>
        </p:nvGrpSpPr>
        <p:grpSpPr>
          <a:xfrm>
            <a:off x="7918741" y="3599079"/>
            <a:ext cx="482496" cy="664698"/>
            <a:chOff x="6369686" y="2105343"/>
            <a:chExt cx="227013" cy="312738"/>
          </a:xfrm>
        </p:grpSpPr>
        <p:sp>
          <p:nvSpPr>
            <p:cNvPr id="34" name="Freeform 572">
              <a:extLst>
                <a:ext uri="{FF2B5EF4-FFF2-40B4-BE49-F238E27FC236}">
                  <a16:creationId xmlns:a16="http://schemas.microsoft.com/office/drawing/2014/main" id="{C14D6510-57AB-4673-8359-B39EF012933E}"/>
                </a:ext>
              </a:extLst>
            </p:cNvPr>
            <p:cNvSpPr>
              <a:spLocks/>
            </p:cNvSpPr>
            <p:nvPr/>
          </p:nvSpPr>
          <p:spPr bwMode="auto">
            <a:xfrm>
              <a:off x="6496686" y="2124393"/>
              <a:ext cx="93663" cy="90488"/>
            </a:xfrm>
            <a:custGeom>
              <a:avLst/>
              <a:gdLst/>
              <a:ahLst/>
              <a:cxnLst>
                <a:cxn ang="0">
                  <a:pos x="40" y="68"/>
                </a:cxn>
                <a:cxn ang="0">
                  <a:pos x="63" y="38"/>
                </a:cxn>
                <a:cxn ang="0">
                  <a:pos x="24" y="6"/>
                </a:cxn>
                <a:cxn ang="0">
                  <a:pos x="5" y="29"/>
                </a:cxn>
                <a:cxn ang="0">
                  <a:pos x="0" y="59"/>
                </a:cxn>
              </a:cxnLst>
              <a:rect l="0" t="0" r="r" b="b"/>
              <a:pathLst>
                <a:path w="70" h="68">
                  <a:moveTo>
                    <a:pt x="40" y="68"/>
                  </a:moveTo>
                  <a:cubicBezTo>
                    <a:pt x="49" y="63"/>
                    <a:pt x="58" y="53"/>
                    <a:pt x="63" y="38"/>
                  </a:cubicBezTo>
                  <a:cubicBezTo>
                    <a:pt x="70" y="12"/>
                    <a:pt x="37" y="0"/>
                    <a:pt x="24" y="6"/>
                  </a:cubicBezTo>
                  <a:cubicBezTo>
                    <a:pt x="16" y="9"/>
                    <a:pt x="10" y="13"/>
                    <a:pt x="5" y="29"/>
                  </a:cubicBezTo>
                  <a:cubicBezTo>
                    <a:pt x="1" y="44"/>
                    <a:pt x="1" y="52"/>
                    <a:pt x="0" y="5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5" name="Freeform 573">
              <a:extLst>
                <a:ext uri="{FF2B5EF4-FFF2-40B4-BE49-F238E27FC236}">
                  <a16:creationId xmlns:a16="http://schemas.microsoft.com/office/drawing/2014/main" id="{E8D0FCFB-B236-4E11-ABE8-83312F68F3BC}"/>
                </a:ext>
              </a:extLst>
            </p:cNvPr>
            <p:cNvSpPr>
              <a:spLocks/>
            </p:cNvSpPr>
            <p:nvPr/>
          </p:nvSpPr>
          <p:spPr bwMode="auto">
            <a:xfrm>
              <a:off x="6406199" y="2105343"/>
              <a:ext cx="98425" cy="98425"/>
            </a:xfrm>
            <a:custGeom>
              <a:avLst/>
              <a:gdLst/>
              <a:ahLst/>
              <a:cxnLst>
                <a:cxn ang="0">
                  <a:pos x="67" y="73"/>
                </a:cxn>
                <a:cxn ang="0">
                  <a:pos x="43" y="13"/>
                </a:cxn>
                <a:cxn ang="0">
                  <a:pos x="3" y="45"/>
                </a:cxn>
                <a:cxn ang="0">
                  <a:pos x="22" y="67"/>
                </a:cxn>
                <a:cxn ang="0">
                  <a:pos x="28" y="70"/>
                </a:cxn>
              </a:cxnLst>
              <a:rect l="0" t="0" r="r" b="b"/>
              <a:pathLst>
                <a:path w="73" h="73">
                  <a:moveTo>
                    <a:pt x="67" y="73"/>
                  </a:moveTo>
                  <a:cubicBezTo>
                    <a:pt x="70" y="58"/>
                    <a:pt x="73" y="29"/>
                    <a:pt x="43" y="13"/>
                  </a:cubicBezTo>
                  <a:cubicBezTo>
                    <a:pt x="19" y="0"/>
                    <a:pt x="0" y="30"/>
                    <a:pt x="3" y="45"/>
                  </a:cubicBezTo>
                  <a:cubicBezTo>
                    <a:pt x="5" y="53"/>
                    <a:pt x="7" y="60"/>
                    <a:pt x="22" y="67"/>
                  </a:cubicBezTo>
                  <a:cubicBezTo>
                    <a:pt x="24" y="68"/>
                    <a:pt x="26" y="69"/>
                    <a:pt x="28" y="7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6" name="Freeform 574">
              <a:extLst>
                <a:ext uri="{FF2B5EF4-FFF2-40B4-BE49-F238E27FC236}">
                  <a16:creationId xmlns:a16="http://schemas.microsoft.com/office/drawing/2014/main" id="{6706CDD2-7E5F-45C0-9745-0B2940FAB996}"/>
                </a:ext>
              </a:extLst>
            </p:cNvPr>
            <p:cNvSpPr>
              <a:spLocks/>
            </p:cNvSpPr>
            <p:nvPr/>
          </p:nvSpPr>
          <p:spPr bwMode="auto">
            <a:xfrm>
              <a:off x="6444299" y="2273618"/>
              <a:ext cx="82550" cy="73025"/>
            </a:xfrm>
            <a:custGeom>
              <a:avLst/>
              <a:gdLst/>
              <a:ahLst/>
              <a:cxnLst>
                <a:cxn ang="0">
                  <a:pos x="4" y="0"/>
                </a:cxn>
                <a:cxn ang="0">
                  <a:pos x="6" y="31"/>
                </a:cxn>
                <a:cxn ang="0">
                  <a:pos x="57" y="30"/>
                </a:cxn>
                <a:cxn ang="0">
                  <a:pos x="57" y="7"/>
                </a:cxn>
              </a:cxnLst>
              <a:rect l="0" t="0" r="r" b="b"/>
              <a:pathLst>
                <a:path w="62" h="55">
                  <a:moveTo>
                    <a:pt x="4" y="0"/>
                  </a:moveTo>
                  <a:cubicBezTo>
                    <a:pt x="1" y="10"/>
                    <a:pt x="0" y="18"/>
                    <a:pt x="6" y="31"/>
                  </a:cubicBezTo>
                  <a:cubicBezTo>
                    <a:pt x="17" y="55"/>
                    <a:pt x="50" y="43"/>
                    <a:pt x="57" y="30"/>
                  </a:cubicBezTo>
                  <a:cubicBezTo>
                    <a:pt x="60" y="23"/>
                    <a:pt x="62" y="19"/>
                    <a:pt x="57" y="7"/>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7" name="Freeform 575">
              <a:extLst>
                <a:ext uri="{FF2B5EF4-FFF2-40B4-BE49-F238E27FC236}">
                  <a16:creationId xmlns:a16="http://schemas.microsoft.com/office/drawing/2014/main" id="{F15D0051-7ABA-4871-9123-FB2C91F42E3F}"/>
                </a:ext>
              </a:extLst>
            </p:cNvPr>
            <p:cNvSpPr>
              <a:spLocks/>
            </p:cNvSpPr>
            <p:nvPr/>
          </p:nvSpPr>
          <p:spPr bwMode="auto">
            <a:xfrm>
              <a:off x="6369686" y="2189481"/>
              <a:ext cx="107950" cy="93663"/>
            </a:xfrm>
            <a:custGeom>
              <a:avLst/>
              <a:gdLst/>
              <a:ahLst/>
              <a:cxnLst>
                <a:cxn ang="0">
                  <a:pos x="79" y="14"/>
                </a:cxn>
                <a:cxn ang="0">
                  <a:pos x="18" y="24"/>
                </a:cxn>
                <a:cxn ang="0">
                  <a:pos x="39" y="69"/>
                </a:cxn>
                <a:cxn ang="0">
                  <a:pos x="66" y="56"/>
                </a:cxn>
                <a:cxn ang="0">
                  <a:pos x="81" y="36"/>
                </a:cxn>
              </a:cxnLst>
              <a:rect l="0" t="0" r="r" b="b"/>
              <a:pathLst>
                <a:path w="81" h="70">
                  <a:moveTo>
                    <a:pt x="79" y="14"/>
                  </a:moveTo>
                  <a:cubicBezTo>
                    <a:pt x="65" y="7"/>
                    <a:pt x="39" y="0"/>
                    <a:pt x="18" y="24"/>
                  </a:cubicBezTo>
                  <a:cubicBezTo>
                    <a:pt x="0" y="43"/>
                    <a:pt x="24" y="69"/>
                    <a:pt x="39" y="69"/>
                  </a:cubicBezTo>
                  <a:cubicBezTo>
                    <a:pt x="47" y="70"/>
                    <a:pt x="54" y="69"/>
                    <a:pt x="66" y="56"/>
                  </a:cubicBezTo>
                  <a:cubicBezTo>
                    <a:pt x="73" y="47"/>
                    <a:pt x="78" y="41"/>
                    <a:pt x="81" y="36"/>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8" name="Freeform 576">
              <a:extLst>
                <a:ext uri="{FF2B5EF4-FFF2-40B4-BE49-F238E27FC236}">
                  <a16:creationId xmlns:a16="http://schemas.microsoft.com/office/drawing/2014/main" id="{D236BD19-AE18-477A-B95C-CFA7C9CB667D}"/>
                </a:ext>
              </a:extLst>
            </p:cNvPr>
            <p:cNvSpPr>
              <a:spLocks/>
            </p:cNvSpPr>
            <p:nvPr/>
          </p:nvSpPr>
          <p:spPr bwMode="auto">
            <a:xfrm>
              <a:off x="6490336" y="2213293"/>
              <a:ext cx="106363" cy="82550"/>
            </a:xfrm>
            <a:custGeom>
              <a:avLst/>
              <a:gdLst/>
              <a:ahLst/>
              <a:cxnLst>
                <a:cxn ang="0">
                  <a:pos x="0" y="22"/>
                </a:cxn>
                <a:cxn ang="0">
                  <a:pos x="53" y="59"/>
                </a:cxn>
                <a:cxn ang="0">
                  <a:pos x="69" y="11"/>
                </a:cxn>
                <a:cxn ang="0">
                  <a:pos x="40" y="2"/>
                </a:cxn>
                <a:cxn ang="0">
                  <a:pos x="14" y="6"/>
                </a:cxn>
              </a:cxnLst>
              <a:rect l="0" t="0" r="r" b="b"/>
              <a:pathLst>
                <a:path w="79" h="62">
                  <a:moveTo>
                    <a:pt x="0" y="22"/>
                  </a:moveTo>
                  <a:cubicBezTo>
                    <a:pt x="5" y="36"/>
                    <a:pt x="19" y="62"/>
                    <a:pt x="53" y="59"/>
                  </a:cubicBezTo>
                  <a:cubicBezTo>
                    <a:pt x="79" y="57"/>
                    <a:pt x="79" y="22"/>
                    <a:pt x="69" y="11"/>
                  </a:cubicBezTo>
                  <a:cubicBezTo>
                    <a:pt x="63" y="5"/>
                    <a:pt x="57" y="0"/>
                    <a:pt x="40" y="2"/>
                  </a:cubicBezTo>
                  <a:cubicBezTo>
                    <a:pt x="28" y="3"/>
                    <a:pt x="20" y="5"/>
                    <a:pt x="14" y="6"/>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9" name="Oval 577">
              <a:extLst>
                <a:ext uri="{FF2B5EF4-FFF2-40B4-BE49-F238E27FC236}">
                  <a16:creationId xmlns:a16="http://schemas.microsoft.com/office/drawing/2014/main" id="{9DBE4AAE-C8AF-4BD9-8DE8-78DA941DBE43}"/>
                </a:ext>
              </a:extLst>
            </p:cNvPr>
            <p:cNvSpPr>
              <a:spLocks noChangeArrowheads="1"/>
            </p:cNvSpPr>
            <p:nvPr/>
          </p:nvSpPr>
          <p:spPr bwMode="auto">
            <a:xfrm>
              <a:off x="6469699" y="2202181"/>
              <a:ext cx="39688" cy="39688"/>
            </a:xfrm>
            <a:prstGeom prst="ellipse">
              <a:avLst/>
            </a:pr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0" name="Freeform 578">
              <a:extLst>
                <a:ext uri="{FF2B5EF4-FFF2-40B4-BE49-F238E27FC236}">
                  <a16:creationId xmlns:a16="http://schemas.microsoft.com/office/drawing/2014/main" id="{D8D0D97C-A960-467A-AAC1-8D4C59FCF6EF}"/>
                </a:ext>
              </a:extLst>
            </p:cNvPr>
            <p:cNvSpPr>
              <a:spLocks/>
            </p:cNvSpPr>
            <p:nvPr/>
          </p:nvSpPr>
          <p:spPr bwMode="auto">
            <a:xfrm>
              <a:off x="6523674" y="2303781"/>
              <a:ext cx="44450" cy="114300"/>
            </a:xfrm>
            <a:custGeom>
              <a:avLst/>
              <a:gdLst/>
              <a:ahLst/>
              <a:cxnLst>
                <a:cxn ang="0">
                  <a:pos x="0" y="86"/>
                </a:cxn>
                <a:cxn ang="0">
                  <a:pos x="11" y="0"/>
                </a:cxn>
              </a:cxnLst>
              <a:rect l="0" t="0" r="r" b="b"/>
              <a:pathLst>
                <a:path w="33" h="86">
                  <a:moveTo>
                    <a:pt x="0" y="86"/>
                  </a:moveTo>
                  <a:cubicBezTo>
                    <a:pt x="1" y="85"/>
                    <a:pt x="33" y="40"/>
                    <a:pt x="11" y="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41" name="Groupe 87">
            <a:extLst>
              <a:ext uri="{FF2B5EF4-FFF2-40B4-BE49-F238E27FC236}">
                <a16:creationId xmlns:a16="http://schemas.microsoft.com/office/drawing/2014/main" id="{45550EF8-0E61-433D-B851-64085C058107}"/>
              </a:ext>
            </a:extLst>
          </p:cNvPr>
          <p:cNvGrpSpPr/>
          <p:nvPr/>
        </p:nvGrpSpPr>
        <p:grpSpPr>
          <a:xfrm>
            <a:off x="6832930" y="5010951"/>
            <a:ext cx="733214" cy="670436"/>
            <a:chOff x="6861828" y="2094226"/>
            <a:chExt cx="352439" cy="322261"/>
          </a:xfrm>
        </p:grpSpPr>
        <p:sp>
          <p:nvSpPr>
            <p:cNvPr id="42" name="Freeform 579">
              <a:extLst>
                <a:ext uri="{FF2B5EF4-FFF2-40B4-BE49-F238E27FC236}">
                  <a16:creationId xmlns:a16="http://schemas.microsoft.com/office/drawing/2014/main" id="{25BF7CBA-74DA-4E03-BBDA-564F3B536A11}"/>
                </a:ext>
              </a:extLst>
            </p:cNvPr>
            <p:cNvSpPr>
              <a:spLocks/>
            </p:cNvSpPr>
            <p:nvPr/>
          </p:nvSpPr>
          <p:spPr bwMode="auto">
            <a:xfrm>
              <a:off x="7038053" y="2097401"/>
              <a:ext cx="176214" cy="179387"/>
            </a:xfrm>
            <a:custGeom>
              <a:avLst/>
              <a:gdLst/>
              <a:ahLst/>
              <a:cxnLst>
                <a:cxn ang="0">
                  <a:pos x="131" y="135"/>
                </a:cxn>
                <a:cxn ang="0">
                  <a:pos x="107" y="92"/>
                </a:cxn>
                <a:cxn ang="0">
                  <a:pos x="79" y="44"/>
                </a:cxn>
                <a:cxn ang="0">
                  <a:pos x="87" y="25"/>
                </a:cxn>
                <a:cxn ang="0">
                  <a:pos x="71" y="4"/>
                </a:cxn>
                <a:cxn ang="0">
                  <a:pos x="55" y="25"/>
                </a:cxn>
                <a:cxn ang="0">
                  <a:pos x="64" y="44"/>
                </a:cxn>
                <a:cxn ang="0">
                  <a:pos x="43" y="53"/>
                </a:cxn>
                <a:cxn ang="0">
                  <a:pos x="17" y="43"/>
                </a:cxn>
                <a:cxn ang="0">
                  <a:pos x="0" y="0"/>
                </a:cxn>
              </a:cxnLst>
              <a:rect l="0" t="0" r="r" b="b"/>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3" name="Freeform 580">
              <a:extLst>
                <a:ext uri="{FF2B5EF4-FFF2-40B4-BE49-F238E27FC236}">
                  <a16:creationId xmlns:a16="http://schemas.microsoft.com/office/drawing/2014/main" id="{8CD520AA-612F-475D-A4AF-A7431EF1C6B8}"/>
                </a:ext>
              </a:extLst>
            </p:cNvPr>
            <p:cNvSpPr>
              <a:spLocks/>
            </p:cNvSpPr>
            <p:nvPr/>
          </p:nvSpPr>
          <p:spPr bwMode="auto">
            <a:xfrm>
              <a:off x="7090437" y="2192650"/>
              <a:ext cx="73025" cy="223837"/>
            </a:xfrm>
            <a:custGeom>
              <a:avLst/>
              <a:gdLst/>
              <a:ahLst/>
              <a:cxnLst>
                <a:cxn ang="0">
                  <a:pos x="54" y="49"/>
                </a:cxn>
                <a:cxn ang="0">
                  <a:pos x="53" y="166"/>
                </a:cxn>
                <a:cxn ang="0">
                  <a:pos x="43" y="166"/>
                </a:cxn>
                <a:cxn ang="0">
                  <a:pos x="33" y="57"/>
                </a:cxn>
                <a:cxn ang="0">
                  <a:pos x="9" y="167"/>
                </a:cxn>
                <a:cxn ang="0">
                  <a:pos x="0" y="166"/>
                </a:cxn>
                <a:cxn ang="0">
                  <a:pos x="11" y="48"/>
                </a:cxn>
                <a:cxn ang="0">
                  <a:pos x="9" y="0"/>
                </a:cxn>
              </a:cxnLst>
              <a:rect l="0" t="0" r="r" b="b"/>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4" name="Line 581">
              <a:extLst>
                <a:ext uri="{FF2B5EF4-FFF2-40B4-BE49-F238E27FC236}">
                  <a16:creationId xmlns:a16="http://schemas.microsoft.com/office/drawing/2014/main" id="{DB1901BA-9ED0-4865-B9C2-D9B28A66D69F}"/>
                </a:ext>
              </a:extLst>
            </p:cNvPr>
            <p:cNvSpPr>
              <a:spLocks noChangeShapeType="1"/>
            </p:cNvSpPr>
            <p:nvPr/>
          </p:nvSpPr>
          <p:spPr bwMode="auto">
            <a:xfrm>
              <a:off x="6963437" y="2173600"/>
              <a:ext cx="1588" cy="1588"/>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5" name="Freeform 582">
              <a:extLst>
                <a:ext uri="{FF2B5EF4-FFF2-40B4-BE49-F238E27FC236}">
                  <a16:creationId xmlns:a16="http://schemas.microsoft.com/office/drawing/2014/main" id="{BC5B516D-796A-4A1E-8220-C997A6355DE3}"/>
                </a:ext>
              </a:extLst>
            </p:cNvPr>
            <p:cNvSpPr>
              <a:spLocks/>
            </p:cNvSpPr>
            <p:nvPr/>
          </p:nvSpPr>
          <p:spPr bwMode="auto">
            <a:xfrm>
              <a:off x="6949150" y="2178362"/>
              <a:ext cx="20638" cy="169863"/>
            </a:xfrm>
            <a:custGeom>
              <a:avLst/>
              <a:gdLst/>
              <a:ahLst/>
              <a:cxnLst>
                <a:cxn ang="0">
                  <a:pos x="6" y="127"/>
                </a:cxn>
                <a:cxn ang="0">
                  <a:pos x="8" y="127"/>
                </a:cxn>
                <a:cxn ang="0">
                  <a:pos x="9" y="46"/>
                </a:cxn>
                <a:cxn ang="0">
                  <a:pos x="4" y="30"/>
                </a:cxn>
                <a:cxn ang="0">
                  <a:pos x="5" y="10"/>
                </a:cxn>
                <a:cxn ang="0">
                  <a:pos x="8" y="0"/>
                </a:cxn>
              </a:cxnLst>
              <a:rect l="0" t="0" r="r" b="b"/>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6" name="Line 583">
              <a:extLst>
                <a:ext uri="{FF2B5EF4-FFF2-40B4-BE49-F238E27FC236}">
                  <a16:creationId xmlns:a16="http://schemas.microsoft.com/office/drawing/2014/main" id="{8522C950-D6FD-421D-B419-8EDFF348E474}"/>
                </a:ext>
              </a:extLst>
            </p:cNvPr>
            <p:cNvSpPr>
              <a:spLocks noChangeShapeType="1"/>
            </p:cNvSpPr>
            <p:nvPr/>
          </p:nvSpPr>
          <p:spPr bwMode="auto">
            <a:xfrm flipV="1">
              <a:off x="6925337" y="2348224"/>
              <a:ext cx="12700" cy="1588"/>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7" name="Line 584">
              <a:extLst>
                <a:ext uri="{FF2B5EF4-FFF2-40B4-BE49-F238E27FC236}">
                  <a16:creationId xmlns:a16="http://schemas.microsoft.com/office/drawing/2014/main" id="{1DCA2F85-6545-421C-9516-093B0E1A2D9C}"/>
                </a:ext>
              </a:extLst>
            </p:cNvPr>
            <p:cNvSpPr>
              <a:spLocks noChangeShapeType="1"/>
            </p:cNvSpPr>
            <p:nvPr/>
          </p:nvSpPr>
          <p:spPr bwMode="auto">
            <a:xfrm>
              <a:off x="6895175" y="2348224"/>
              <a:ext cx="9525" cy="1588"/>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8" name="Freeform 585">
              <a:extLst>
                <a:ext uri="{FF2B5EF4-FFF2-40B4-BE49-F238E27FC236}">
                  <a16:creationId xmlns:a16="http://schemas.microsoft.com/office/drawing/2014/main" id="{00584045-F776-4A98-BF0B-CB372D454908}"/>
                </a:ext>
              </a:extLst>
            </p:cNvPr>
            <p:cNvSpPr>
              <a:spLocks/>
            </p:cNvSpPr>
            <p:nvPr/>
          </p:nvSpPr>
          <p:spPr bwMode="auto">
            <a:xfrm>
              <a:off x="6895175" y="2176775"/>
              <a:ext cx="19050" cy="171450"/>
            </a:xfrm>
            <a:custGeom>
              <a:avLst/>
              <a:gdLst/>
              <a:ahLst/>
              <a:cxnLst>
                <a:cxn ang="0">
                  <a:pos x="9" y="0"/>
                </a:cxn>
                <a:cxn ang="0">
                  <a:pos x="13" y="11"/>
                </a:cxn>
                <a:cxn ang="0">
                  <a:pos x="14" y="17"/>
                </a:cxn>
                <a:cxn ang="0">
                  <a:pos x="9" y="35"/>
                </a:cxn>
                <a:cxn ang="0">
                  <a:pos x="8" y="102"/>
                </a:cxn>
                <a:cxn ang="0">
                  <a:pos x="0" y="128"/>
                </a:cxn>
              </a:cxnLst>
              <a:rect l="0" t="0" r="r" b="b"/>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9" name="Freeform 586">
              <a:extLst>
                <a:ext uri="{FF2B5EF4-FFF2-40B4-BE49-F238E27FC236}">
                  <a16:creationId xmlns:a16="http://schemas.microsoft.com/office/drawing/2014/main" id="{ED8FBFDE-EFE9-456D-9F74-2937B2FFC892}"/>
                </a:ext>
              </a:extLst>
            </p:cNvPr>
            <p:cNvSpPr>
              <a:spLocks/>
            </p:cNvSpPr>
            <p:nvPr/>
          </p:nvSpPr>
          <p:spPr bwMode="auto">
            <a:xfrm>
              <a:off x="6938037" y="2349811"/>
              <a:ext cx="31750" cy="61913"/>
            </a:xfrm>
            <a:custGeom>
              <a:avLst/>
              <a:gdLst/>
              <a:ahLst/>
              <a:cxnLst>
                <a:cxn ang="0">
                  <a:pos x="0" y="0"/>
                </a:cxn>
                <a:cxn ang="0">
                  <a:pos x="7" y="46"/>
                </a:cxn>
                <a:cxn ang="0">
                  <a:pos x="23" y="47"/>
                </a:cxn>
                <a:cxn ang="0">
                  <a:pos x="11" y="31"/>
                </a:cxn>
                <a:cxn ang="0">
                  <a:pos x="12" y="10"/>
                </a:cxn>
                <a:cxn ang="0">
                  <a:pos x="14" y="0"/>
                </a:cxn>
              </a:cxnLst>
              <a:rect l="0" t="0" r="r" b="b"/>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50" name="Freeform 587">
              <a:extLst>
                <a:ext uri="{FF2B5EF4-FFF2-40B4-BE49-F238E27FC236}">
                  <a16:creationId xmlns:a16="http://schemas.microsoft.com/office/drawing/2014/main" id="{0D2FA904-4A33-4001-9A20-AB45FEAB2881}"/>
                </a:ext>
              </a:extLst>
            </p:cNvPr>
            <p:cNvSpPr>
              <a:spLocks/>
            </p:cNvSpPr>
            <p:nvPr/>
          </p:nvSpPr>
          <p:spPr bwMode="auto">
            <a:xfrm>
              <a:off x="6861828" y="2094226"/>
              <a:ext cx="171450" cy="136525"/>
            </a:xfrm>
            <a:custGeom>
              <a:avLst/>
              <a:gdLst/>
              <a:ahLst/>
              <a:cxnLst>
                <a:cxn ang="0">
                  <a:pos x="0" y="102"/>
                </a:cxn>
                <a:cxn ang="0">
                  <a:pos x="23" y="78"/>
                </a:cxn>
                <a:cxn ang="0">
                  <a:pos x="48" y="38"/>
                </a:cxn>
                <a:cxn ang="0">
                  <a:pos x="40" y="21"/>
                </a:cxn>
                <a:cxn ang="0">
                  <a:pos x="53" y="4"/>
                </a:cxn>
                <a:cxn ang="0">
                  <a:pos x="67" y="21"/>
                </a:cxn>
                <a:cxn ang="0">
                  <a:pos x="59" y="38"/>
                </a:cxn>
                <a:cxn ang="0">
                  <a:pos x="82" y="49"/>
                </a:cxn>
                <a:cxn ang="0">
                  <a:pos x="114" y="44"/>
                </a:cxn>
                <a:cxn ang="0">
                  <a:pos x="128" y="0"/>
                </a:cxn>
              </a:cxnLst>
              <a:rect l="0" t="0" r="r" b="b"/>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51" name="Freeform 588">
              <a:extLst>
                <a:ext uri="{FF2B5EF4-FFF2-40B4-BE49-F238E27FC236}">
                  <a16:creationId xmlns:a16="http://schemas.microsoft.com/office/drawing/2014/main" id="{0C2D5ACE-C10A-46E7-A9B4-9C0068C91E9D}"/>
                </a:ext>
              </a:extLst>
            </p:cNvPr>
            <p:cNvSpPr>
              <a:spLocks/>
            </p:cNvSpPr>
            <p:nvPr/>
          </p:nvSpPr>
          <p:spPr bwMode="auto">
            <a:xfrm>
              <a:off x="6907849" y="2348231"/>
              <a:ext cx="26988" cy="63500"/>
            </a:xfrm>
            <a:custGeom>
              <a:avLst/>
              <a:gdLst/>
              <a:ahLst/>
              <a:cxnLst>
                <a:cxn ang="0">
                  <a:pos x="0" y="0"/>
                </a:cxn>
                <a:cxn ang="0">
                  <a:pos x="4" y="47"/>
                </a:cxn>
                <a:cxn ang="0">
                  <a:pos x="20" y="48"/>
                </a:cxn>
                <a:cxn ang="0">
                  <a:pos x="11" y="32"/>
                </a:cxn>
                <a:cxn ang="0">
                  <a:pos x="12" y="11"/>
                </a:cxn>
                <a:cxn ang="0">
                  <a:pos x="14" y="1"/>
                </a:cxn>
              </a:cxnLst>
              <a:rect l="0" t="0" r="r" b="b"/>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52" name="Groupe 98">
            <a:extLst>
              <a:ext uri="{FF2B5EF4-FFF2-40B4-BE49-F238E27FC236}">
                <a16:creationId xmlns:a16="http://schemas.microsoft.com/office/drawing/2014/main" id="{0F5D5C4A-1037-4574-9E43-5DB59515C474}"/>
              </a:ext>
            </a:extLst>
          </p:cNvPr>
          <p:cNvGrpSpPr>
            <a:grpSpLocks noChangeAspect="1"/>
          </p:cNvGrpSpPr>
          <p:nvPr/>
        </p:nvGrpSpPr>
        <p:grpSpPr>
          <a:xfrm>
            <a:off x="3314274" y="3657496"/>
            <a:ext cx="610560" cy="576000"/>
            <a:chOff x="1527176" y="2103438"/>
            <a:chExt cx="336550" cy="317500"/>
          </a:xfrm>
        </p:grpSpPr>
        <p:sp>
          <p:nvSpPr>
            <p:cNvPr id="53" name="Freeform 589">
              <a:extLst>
                <a:ext uri="{FF2B5EF4-FFF2-40B4-BE49-F238E27FC236}">
                  <a16:creationId xmlns:a16="http://schemas.microsoft.com/office/drawing/2014/main" id="{C2C44390-CE2B-4404-89E7-2774E49C150C}"/>
                </a:ext>
              </a:extLst>
            </p:cNvPr>
            <p:cNvSpPr>
              <a:spLocks/>
            </p:cNvSpPr>
            <p:nvPr/>
          </p:nvSpPr>
          <p:spPr bwMode="auto">
            <a:xfrm>
              <a:off x="1635126" y="2103438"/>
              <a:ext cx="228600" cy="317500"/>
            </a:xfrm>
            <a:custGeom>
              <a:avLst/>
              <a:gdLst/>
              <a:ahLst/>
              <a:cxnLst>
                <a:cxn ang="0">
                  <a:pos x="97" y="0"/>
                </a:cxn>
                <a:cxn ang="0">
                  <a:pos x="22" y="52"/>
                </a:cxn>
                <a:cxn ang="0">
                  <a:pos x="0" y="78"/>
                </a:cxn>
                <a:cxn ang="0">
                  <a:pos x="18" y="124"/>
                </a:cxn>
                <a:cxn ang="0">
                  <a:pos x="93" y="195"/>
                </a:cxn>
                <a:cxn ang="0">
                  <a:pos x="133" y="209"/>
                </a:cxn>
                <a:cxn ang="0">
                  <a:pos x="171" y="238"/>
                </a:cxn>
                <a:cxn ang="0">
                  <a:pos x="154" y="209"/>
                </a:cxn>
                <a:cxn ang="0">
                  <a:pos x="117" y="183"/>
                </a:cxn>
                <a:cxn ang="0">
                  <a:pos x="90" y="173"/>
                </a:cxn>
                <a:cxn ang="0">
                  <a:pos x="70" y="139"/>
                </a:cxn>
                <a:cxn ang="0">
                  <a:pos x="50" y="122"/>
                </a:cxn>
                <a:cxn ang="0">
                  <a:pos x="39" y="65"/>
                </a:cxn>
                <a:cxn ang="0">
                  <a:pos x="97" y="0"/>
                </a:cxn>
              </a:cxnLst>
              <a:rect l="0" t="0" r="r" b="b"/>
              <a:pathLst>
                <a:path w="171" h="238">
                  <a:moveTo>
                    <a:pt x="97" y="0"/>
                  </a:moveTo>
                  <a:cubicBezTo>
                    <a:pt x="53" y="46"/>
                    <a:pt x="42" y="48"/>
                    <a:pt x="22" y="52"/>
                  </a:cubicBezTo>
                  <a:cubicBezTo>
                    <a:pt x="6" y="54"/>
                    <a:pt x="1" y="66"/>
                    <a:pt x="0" y="78"/>
                  </a:cubicBezTo>
                  <a:cubicBezTo>
                    <a:pt x="0" y="95"/>
                    <a:pt x="9" y="113"/>
                    <a:pt x="18" y="124"/>
                  </a:cubicBezTo>
                  <a:cubicBezTo>
                    <a:pt x="27" y="136"/>
                    <a:pt x="80" y="189"/>
                    <a:pt x="93" y="195"/>
                  </a:cubicBezTo>
                  <a:cubicBezTo>
                    <a:pt x="103" y="200"/>
                    <a:pt x="115" y="202"/>
                    <a:pt x="133" y="209"/>
                  </a:cubicBezTo>
                  <a:cubicBezTo>
                    <a:pt x="150" y="217"/>
                    <a:pt x="171" y="238"/>
                    <a:pt x="171" y="238"/>
                  </a:cubicBezTo>
                  <a:cubicBezTo>
                    <a:pt x="154" y="209"/>
                    <a:pt x="154" y="209"/>
                    <a:pt x="154" y="209"/>
                  </a:cubicBezTo>
                  <a:cubicBezTo>
                    <a:pt x="154" y="209"/>
                    <a:pt x="129" y="190"/>
                    <a:pt x="117" y="183"/>
                  </a:cubicBezTo>
                  <a:cubicBezTo>
                    <a:pt x="106" y="176"/>
                    <a:pt x="97" y="179"/>
                    <a:pt x="90" y="173"/>
                  </a:cubicBezTo>
                  <a:cubicBezTo>
                    <a:pt x="81" y="166"/>
                    <a:pt x="73" y="148"/>
                    <a:pt x="70" y="139"/>
                  </a:cubicBezTo>
                  <a:cubicBezTo>
                    <a:pt x="64" y="124"/>
                    <a:pt x="56" y="125"/>
                    <a:pt x="50" y="122"/>
                  </a:cubicBezTo>
                  <a:cubicBezTo>
                    <a:pt x="32" y="114"/>
                    <a:pt x="28" y="74"/>
                    <a:pt x="39" y="65"/>
                  </a:cubicBezTo>
                  <a:cubicBezTo>
                    <a:pt x="68" y="41"/>
                    <a:pt x="97" y="0"/>
                    <a:pt x="97" y="0"/>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54" name="Freeform 590">
              <a:extLst>
                <a:ext uri="{FF2B5EF4-FFF2-40B4-BE49-F238E27FC236}">
                  <a16:creationId xmlns:a16="http://schemas.microsoft.com/office/drawing/2014/main" id="{F2A238FD-0ECF-4146-B3D9-475AF2BDE63A}"/>
                </a:ext>
              </a:extLst>
            </p:cNvPr>
            <p:cNvSpPr>
              <a:spLocks/>
            </p:cNvSpPr>
            <p:nvPr/>
          </p:nvSpPr>
          <p:spPr bwMode="auto">
            <a:xfrm>
              <a:off x="1592264" y="2112963"/>
              <a:ext cx="41275" cy="53975"/>
            </a:xfrm>
            <a:custGeom>
              <a:avLst/>
              <a:gdLst/>
              <a:ahLst/>
              <a:cxnLst>
                <a:cxn ang="0">
                  <a:pos x="28" y="16"/>
                </a:cxn>
                <a:cxn ang="0">
                  <a:pos x="22" y="38"/>
                </a:cxn>
                <a:cxn ang="0">
                  <a:pos x="3" y="25"/>
                </a:cxn>
                <a:cxn ang="0">
                  <a:pos x="9" y="3"/>
                </a:cxn>
                <a:cxn ang="0">
                  <a:pos x="28" y="16"/>
                </a:cxn>
              </a:cxnLst>
              <a:rect l="0" t="0" r="r" b="b"/>
              <a:pathLst>
                <a:path w="31" h="40">
                  <a:moveTo>
                    <a:pt x="28" y="16"/>
                  </a:moveTo>
                  <a:cubicBezTo>
                    <a:pt x="31" y="26"/>
                    <a:pt x="29" y="35"/>
                    <a:pt x="22" y="38"/>
                  </a:cubicBezTo>
                  <a:cubicBezTo>
                    <a:pt x="15" y="40"/>
                    <a:pt x="7" y="35"/>
                    <a:pt x="3" y="25"/>
                  </a:cubicBezTo>
                  <a:cubicBezTo>
                    <a:pt x="0" y="15"/>
                    <a:pt x="2" y="5"/>
                    <a:pt x="9" y="3"/>
                  </a:cubicBezTo>
                  <a:cubicBezTo>
                    <a:pt x="16" y="0"/>
                    <a:pt x="24" y="6"/>
                    <a:pt x="28" y="16"/>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55" name="Freeform 591">
              <a:extLst>
                <a:ext uri="{FF2B5EF4-FFF2-40B4-BE49-F238E27FC236}">
                  <a16:creationId xmlns:a16="http://schemas.microsoft.com/office/drawing/2014/main" id="{D24A2DF6-C59C-40F1-81A7-6F1DCBBB9D83}"/>
                </a:ext>
              </a:extLst>
            </p:cNvPr>
            <p:cNvSpPr>
              <a:spLocks/>
            </p:cNvSpPr>
            <p:nvPr/>
          </p:nvSpPr>
          <p:spPr bwMode="auto">
            <a:xfrm>
              <a:off x="1527176" y="2138363"/>
              <a:ext cx="87313" cy="63500"/>
            </a:xfrm>
            <a:custGeom>
              <a:avLst/>
              <a:gdLst/>
              <a:ahLst/>
              <a:cxnLst>
                <a:cxn ang="0">
                  <a:pos x="66" y="47"/>
                </a:cxn>
                <a:cxn ang="0">
                  <a:pos x="0" y="0"/>
                </a:cxn>
              </a:cxnLst>
              <a:rect l="0" t="0" r="r" b="b"/>
              <a:pathLst>
                <a:path w="66" h="47">
                  <a:moveTo>
                    <a:pt x="66" y="47"/>
                  </a:moveTo>
                  <a:cubicBezTo>
                    <a:pt x="66" y="47"/>
                    <a:pt x="23" y="39"/>
                    <a:pt x="0" y="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56" name="Groupe 102">
            <a:extLst>
              <a:ext uri="{FF2B5EF4-FFF2-40B4-BE49-F238E27FC236}">
                <a16:creationId xmlns:a16="http://schemas.microsoft.com/office/drawing/2014/main" id="{AC97D245-6D01-45C1-9E7A-0B24FD68FB94}"/>
              </a:ext>
            </a:extLst>
          </p:cNvPr>
          <p:cNvGrpSpPr/>
          <p:nvPr/>
        </p:nvGrpSpPr>
        <p:grpSpPr>
          <a:xfrm>
            <a:off x="5566405" y="1570974"/>
            <a:ext cx="707098" cy="422294"/>
            <a:chOff x="2622551" y="2170113"/>
            <a:chExt cx="342901" cy="204788"/>
          </a:xfrm>
        </p:grpSpPr>
        <p:sp>
          <p:nvSpPr>
            <p:cNvPr id="57" name="Freeform 592">
              <a:extLst>
                <a:ext uri="{FF2B5EF4-FFF2-40B4-BE49-F238E27FC236}">
                  <a16:creationId xmlns:a16="http://schemas.microsoft.com/office/drawing/2014/main" id="{79D113AE-5E23-4147-8A68-8CC9DDFF0AF7}"/>
                </a:ext>
              </a:extLst>
            </p:cNvPr>
            <p:cNvSpPr>
              <a:spLocks/>
            </p:cNvSpPr>
            <p:nvPr/>
          </p:nvSpPr>
          <p:spPr bwMode="auto">
            <a:xfrm>
              <a:off x="2622551" y="2252663"/>
              <a:ext cx="252413" cy="112713"/>
            </a:xfrm>
            <a:custGeom>
              <a:avLst/>
              <a:gdLst/>
              <a:ahLst/>
              <a:cxnLst>
                <a:cxn ang="0">
                  <a:pos x="190" y="0"/>
                </a:cxn>
                <a:cxn ang="0">
                  <a:pos x="107" y="84"/>
                </a:cxn>
                <a:cxn ang="0">
                  <a:pos x="0" y="34"/>
                </a:cxn>
              </a:cxnLst>
              <a:rect l="0" t="0" r="r" b="b"/>
              <a:pathLst>
                <a:path w="190" h="84">
                  <a:moveTo>
                    <a:pt x="190" y="0"/>
                  </a:moveTo>
                  <a:cubicBezTo>
                    <a:pt x="137" y="9"/>
                    <a:pt x="100" y="47"/>
                    <a:pt x="107" y="84"/>
                  </a:cubicBezTo>
                  <a:cubicBezTo>
                    <a:pt x="100" y="47"/>
                    <a:pt x="52" y="24"/>
                    <a:pt x="0" y="34"/>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58" name="Freeform 593">
              <a:extLst>
                <a:ext uri="{FF2B5EF4-FFF2-40B4-BE49-F238E27FC236}">
                  <a16:creationId xmlns:a16="http://schemas.microsoft.com/office/drawing/2014/main" id="{23EFCAD3-E527-42EF-A9E3-EECE318E862E}"/>
                </a:ext>
              </a:extLst>
            </p:cNvPr>
            <p:cNvSpPr>
              <a:spLocks/>
            </p:cNvSpPr>
            <p:nvPr/>
          </p:nvSpPr>
          <p:spPr bwMode="auto">
            <a:xfrm>
              <a:off x="2689226" y="2170113"/>
              <a:ext cx="173038" cy="76200"/>
            </a:xfrm>
            <a:custGeom>
              <a:avLst/>
              <a:gdLst/>
              <a:ahLst/>
              <a:cxnLst>
                <a:cxn ang="0">
                  <a:pos x="130" y="0"/>
                </a:cxn>
                <a:cxn ang="0">
                  <a:pos x="73" y="57"/>
                </a:cxn>
                <a:cxn ang="0">
                  <a:pos x="0" y="23"/>
                </a:cxn>
              </a:cxnLst>
              <a:rect l="0" t="0" r="r" b="b"/>
              <a:pathLst>
                <a:path w="130" h="57">
                  <a:moveTo>
                    <a:pt x="130" y="0"/>
                  </a:moveTo>
                  <a:cubicBezTo>
                    <a:pt x="94" y="6"/>
                    <a:pt x="69" y="32"/>
                    <a:pt x="73" y="57"/>
                  </a:cubicBezTo>
                  <a:cubicBezTo>
                    <a:pt x="69" y="32"/>
                    <a:pt x="36" y="17"/>
                    <a:pt x="0" y="23"/>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59" name="Freeform 594">
              <a:extLst>
                <a:ext uri="{FF2B5EF4-FFF2-40B4-BE49-F238E27FC236}">
                  <a16:creationId xmlns:a16="http://schemas.microsoft.com/office/drawing/2014/main" id="{5D2A319C-7769-45BC-AB6A-E99E21095797}"/>
                </a:ext>
              </a:extLst>
            </p:cNvPr>
            <p:cNvSpPr>
              <a:spLocks/>
            </p:cNvSpPr>
            <p:nvPr/>
          </p:nvSpPr>
          <p:spPr bwMode="auto">
            <a:xfrm>
              <a:off x="2827339" y="2314576"/>
              <a:ext cx="138113" cy="60325"/>
            </a:xfrm>
            <a:custGeom>
              <a:avLst/>
              <a:gdLst/>
              <a:ahLst/>
              <a:cxnLst>
                <a:cxn ang="0">
                  <a:pos x="103" y="0"/>
                </a:cxn>
                <a:cxn ang="0">
                  <a:pos x="58" y="45"/>
                </a:cxn>
                <a:cxn ang="0">
                  <a:pos x="0" y="18"/>
                </a:cxn>
              </a:cxnLst>
              <a:rect l="0" t="0" r="r" b="b"/>
              <a:pathLst>
                <a:path w="103" h="45">
                  <a:moveTo>
                    <a:pt x="103" y="0"/>
                  </a:moveTo>
                  <a:cubicBezTo>
                    <a:pt x="75" y="5"/>
                    <a:pt x="55" y="25"/>
                    <a:pt x="58" y="45"/>
                  </a:cubicBezTo>
                  <a:cubicBezTo>
                    <a:pt x="55" y="25"/>
                    <a:pt x="29" y="13"/>
                    <a:pt x="0" y="18"/>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60" name="Groupe 106">
            <a:extLst>
              <a:ext uri="{FF2B5EF4-FFF2-40B4-BE49-F238E27FC236}">
                <a16:creationId xmlns:a16="http://schemas.microsoft.com/office/drawing/2014/main" id="{F5F0C121-DB5A-4211-A2E6-62F13845FC34}"/>
              </a:ext>
            </a:extLst>
          </p:cNvPr>
          <p:cNvGrpSpPr/>
          <p:nvPr/>
        </p:nvGrpSpPr>
        <p:grpSpPr>
          <a:xfrm>
            <a:off x="3808944" y="2274034"/>
            <a:ext cx="588052" cy="393080"/>
            <a:chOff x="2095501" y="2178051"/>
            <a:chExt cx="296863" cy="198437"/>
          </a:xfrm>
        </p:grpSpPr>
        <p:sp>
          <p:nvSpPr>
            <p:cNvPr id="61" name="Freeform 595">
              <a:extLst>
                <a:ext uri="{FF2B5EF4-FFF2-40B4-BE49-F238E27FC236}">
                  <a16:creationId xmlns:a16="http://schemas.microsoft.com/office/drawing/2014/main" id="{44646780-9F00-49D1-8001-535D1C4341F2}"/>
                </a:ext>
              </a:extLst>
            </p:cNvPr>
            <p:cNvSpPr>
              <a:spLocks/>
            </p:cNvSpPr>
            <p:nvPr/>
          </p:nvSpPr>
          <p:spPr bwMode="auto">
            <a:xfrm>
              <a:off x="2095501" y="2284413"/>
              <a:ext cx="147638" cy="92075"/>
            </a:xfrm>
            <a:custGeom>
              <a:avLst/>
              <a:gdLst/>
              <a:ahLst/>
              <a:cxnLst>
                <a:cxn ang="0">
                  <a:pos x="107" y="51"/>
                </a:cxn>
                <a:cxn ang="0">
                  <a:pos x="107" y="65"/>
                </a:cxn>
                <a:cxn ang="0">
                  <a:pos x="107" y="65"/>
                </a:cxn>
                <a:cxn ang="0">
                  <a:pos x="92" y="65"/>
                </a:cxn>
                <a:cxn ang="0">
                  <a:pos x="38" y="11"/>
                </a:cxn>
                <a:cxn ang="0">
                  <a:pos x="0" y="2"/>
                </a:cxn>
              </a:cxnLst>
              <a:rect l="0" t="0" r="r" b="b"/>
              <a:pathLst>
                <a:path w="111" h="69">
                  <a:moveTo>
                    <a:pt x="107" y="51"/>
                  </a:moveTo>
                  <a:cubicBezTo>
                    <a:pt x="111" y="55"/>
                    <a:pt x="111" y="61"/>
                    <a:pt x="107" y="65"/>
                  </a:cubicBezTo>
                  <a:cubicBezTo>
                    <a:pt x="107" y="65"/>
                    <a:pt x="107" y="65"/>
                    <a:pt x="107" y="65"/>
                  </a:cubicBezTo>
                  <a:cubicBezTo>
                    <a:pt x="103" y="69"/>
                    <a:pt x="96" y="69"/>
                    <a:pt x="92" y="65"/>
                  </a:cubicBezTo>
                  <a:cubicBezTo>
                    <a:pt x="92" y="65"/>
                    <a:pt x="54" y="19"/>
                    <a:pt x="38" y="11"/>
                  </a:cubicBezTo>
                  <a:cubicBezTo>
                    <a:pt x="17" y="0"/>
                    <a:pt x="0" y="2"/>
                    <a:pt x="0" y="2"/>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62" name="Freeform 596">
              <a:extLst>
                <a:ext uri="{FF2B5EF4-FFF2-40B4-BE49-F238E27FC236}">
                  <a16:creationId xmlns:a16="http://schemas.microsoft.com/office/drawing/2014/main" id="{5B55F8E9-39A3-4FB5-AD4F-3F80174D021F}"/>
                </a:ext>
              </a:extLst>
            </p:cNvPr>
            <p:cNvSpPr>
              <a:spLocks/>
            </p:cNvSpPr>
            <p:nvPr/>
          </p:nvSpPr>
          <p:spPr bwMode="auto">
            <a:xfrm>
              <a:off x="2198689" y="2293938"/>
              <a:ext cx="69850" cy="68263"/>
            </a:xfrm>
            <a:custGeom>
              <a:avLst/>
              <a:gdLst/>
              <a:ahLst/>
              <a:cxnLst>
                <a:cxn ang="0">
                  <a:pos x="15" y="0"/>
                </a:cxn>
                <a:cxn ang="0">
                  <a:pos x="48" y="33"/>
                </a:cxn>
                <a:cxn ang="0">
                  <a:pos x="48" y="47"/>
                </a:cxn>
                <a:cxn ang="0">
                  <a:pos x="48" y="47"/>
                </a:cxn>
                <a:cxn ang="0">
                  <a:pos x="34" y="47"/>
                </a:cxn>
                <a:cxn ang="0">
                  <a:pos x="0" y="14"/>
                </a:cxn>
              </a:cxnLst>
              <a:rect l="0" t="0" r="r" b="b"/>
              <a:pathLst>
                <a:path w="52" h="51">
                  <a:moveTo>
                    <a:pt x="15" y="0"/>
                  </a:moveTo>
                  <a:cubicBezTo>
                    <a:pt x="48" y="33"/>
                    <a:pt x="48" y="33"/>
                    <a:pt x="48" y="33"/>
                  </a:cubicBezTo>
                  <a:cubicBezTo>
                    <a:pt x="52" y="37"/>
                    <a:pt x="52" y="43"/>
                    <a:pt x="48" y="47"/>
                  </a:cubicBezTo>
                  <a:cubicBezTo>
                    <a:pt x="48" y="47"/>
                    <a:pt x="48" y="47"/>
                    <a:pt x="48" y="47"/>
                  </a:cubicBezTo>
                  <a:cubicBezTo>
                    <a:pt x="44" y="51"/>
                    <a:pt x="38" y="51"/>
                    <a:pt x="34" y="47"/>
                  </a:cubicBezTo>
                  <a:cubicBezTo>
                    <a:pt x="0" y="14"/>
                    <a:pt x="0" y="14"/>
                    <a:pt x="0" y="14"/>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63" name="Freeform 597">
              <a:extLst>
                <a:ext uri="{FF2B5EF4-FFF2-40B4-BE49-F238E27FC236}">
                  <a16:creationId xmlns:a16="http://schemas.microsoft.com/office/drawing/2014/main" id="{AFBDF842-F49D-44F5-ACDC-D5F925978E36}"/>
                </a:ext>
              </a:extLst>
            </p:cNvPr>
            <p:cNvSpPr>
              <a:spLocks/>
            </p:cNvSpPr>
            <p:nvPr/>
          </p:nvSpPr>
          <p:spPr bwMode="auto">
            <a:xfrm>
              <a:off x="2236789" y="2251076"/>
              <a:ext cx="88900" cy="92075"/>
            </a:xfrm>
            <a:custGeom>
              <a:avLst/>
              <a:gdLst/>
              <a:ahLst/>
              <a:cxnLst>
                <a:cxn ang="0">
                  <a:pos x="22" y="0"/>
                </a:cxn>
                <a:cxn ang="0">
                  <a:pos x="62" y="50"/>
                </a:cxn>
                <a:cxn ang="0">
                  <a:pos x="62" y="65"/>
                </a:cxn>
                <a:cxn ang="0">
                  <a:pos x="62" y="65"/>
                </a:cxn>
                <a:cxn ang="0">
                  <a:pos x="48" y="65"/>
                </a:cxn>
                <a:cxn ang="0">
                  <a:pos x="0" y="17"/>
                </a:cxn>
              </a:cxnLst>
              <a:rect l="0" t="0" r="r" b="b"/>
              <a:pathLst>
                <a:path w="66" h="69">
                  <a:moveTo>
                    <a:pt x="22" y="0"/>
                  </a:moveTo>
                  <a:cubicBezTo>
                    <a:pt x="62" y="50"/>
                    <a:pt x="62" y="50"/>
                    <a:pt x="62" y="50"/>
                  </a:cubicBezTo>
                  <a:cubicBezTo>
                    <a:pt x="66" y="54"/>
                    <a:pt x="66" y="61"/>
                    <a:pt x="62" y="65"/>
                  </a:cubicBezTo>
                  <a:cubicBezTo>
                    <a:pt x="62" y="65"/>
                    <a:pt x="62" y="65"/>
                    <a:pt x="62" y="65"/>
                  </a:cubicBezTo>
                  <a:cubicBezTo>
                    <a:pt x="58" y="69"/>
                    <a:pt x="52" y="69"/>
                    <a:pt x="48" y="65"/>
                  </a:cubicBezTo>
                  <a:cubicBezTo>
                    <a:pt x="0" y="17"/>
                    <a:pt x="0" y="17"/>
                    <a:pt x="0" y="17"/>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64" name="Freeform 598">
              <a:extLst>
                <a:ext uri="{FF2B5EF4-FFF2-40B4-BE49-F238E27FC236}">
                  <a16:creationId xmlns:a16="http://schemas.microsoft.com/office/drawing/2014/main" id="{6DB5A3BE-B348-4D1E-BF33-743AA1E32E53}"/>
                </a:ext>
              </a:extLst>
            </p:cNvPr>
            <p:cNvSpPr>
              <a:spLocks/>
            </p:cNvSpPr>
            <p:nvPr/>
          </p:nvSpPr>
          <p:spPr bwMode="auto">
            <a:xfrm>
              <a:off x="2166939" y="2190749"/>
              <a:ext cx="225425" cy="76200"/>
            </a:xfrm>
            <a:custGeom>
              <a:avLst/>
              <a:gdLst/>
              <a:ahLst/>
              <a:cxnLst>
                <a:cxn ang="0">
                  <a:pos x="168" y="9"/>
                </a:cxn>
                <a:cxn ang="0">
                  <a:pos x="130" y="24"/>
                </a:cxn>
                <a:cxn ang="0">
                  <a:pos x="70" y="1"/>
                </a:cxn>
                <a:cxn ang="0">
                  <a:pos x="8" y="27"/>
                </a:cxn>
                <a:cxn ang="0">
                  <a:pos x="2" y="40"/>
                </a:cxn>
                <a:cxn ang="0">
                  <a:pos x="2" y="40"/>
                </a:cxn>
                <a:cxn ang="0">
                  <a:pos x="16" y="46"/>
                </a:cxn>
                <a:cxn ang="0">
                  <a:pos x="58" y="29"/>
                </a:cxn>
                <a:cxn ang="0">
                  <a:pos x="95" y="55"/>
                </a:cxn>
                <a:cxn ang="0">
                  <a:pos x="118" y="54"/>
                </a:cxn>
              </a:cxnLst>
              <a:rect l="0" t="0" r="r" b="b"/>
              <a:pathLst>
                <a:path w="168" h="57">
                  <a:moveTo>
                    <a:pt x="168" y="9"/>
                  </a:moveTo>
                  <a:cubicBezTo>
                    <a:pt x="168" y="9"/>
                    <a:pt x="142" y="25"/>
                    <a:pt x="130" y="24"/>
                  </a:cubicBezTo>
                  <a:cubicBezTo>
                    <a:pt x="113" y="23"/>
                    <a:pt x="87" y="2"/>
                    <a:pt x="70" y="1"/>
                  </a:cubicBezTo>
                  <a:cubicBezTo>
                    <a:pt x="59" y="0"/>
                    <a:pt x="8" y="27"/>
                    <a:pt x="8" y="27"/>
                  </a:cubicBezTo>
                  <a:cubicBezTo>
                    <a:pt x="3" y="29"/>
                    <a:pt x="0" y="35"/>
                    <a:pt x="2" y="40"/>
                  </a:cubicBezTo>
                  <a:cubicBezTo>
                    <a:pt x="2" y="40"/>
                    <a:pt x="2" y="40"/>
                    <a:pt x="2" y="40"/>
                  </a:cubicBezTo>
                  <a:cubicBezTo>
                    <a:pt x="5" y="46"/>
                    <a:pt x="11" y="48"/>
                    <a:pt x="16" y="46"/>
                  </a:cubicBezTo>
                  <a:cubicBezTo>
                    <a:pt x="58" y="29"/>
                    <a:pt x="58" y="29"/>
                    <a:pt x="58" y="29"/>
                  </a:cubicBezTo>
                  <a:cubicBezTo>
                    <a:pt x="58" y="29"/>
                    <a:pt x="78" y="52"/>
                    <a:pt x="95" y="55"/>
                  </a:cubicBezTo>
                  <a:cubicBezTo>
                    <a:pt x="109" y="57"/>
                    <a:pt x="118" y="54"/>
                    <a:pt x="118" y="54"/>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65" name="Freeform 599">
              <a:extLst>
                <a:ext uri="{FF2B5EF4-FFF2-40B4-BE49-F238E27FC236}">
                  <a16:creationId xmlns:a16="http://schemas.microsoft.com/office/drawing/2014/main" id="{CB06FDA7-1C4C-44B3-AD26-F5004EC421FA}"/>
                </a:ext>
              </a:extLst>
            </p:cNvPr>
            <p:cNvSpPr>
              <a:spLocks/>
            </p:cNvSpPr>
            <p:nvPr/>
          </p:nvSpPr>
          <p:spPr bwMode="auto">
            <a:xfrm>
              <a:off x="2266951" y="2322513"/>
              <a:ext cx="25400" cy="25400"/>
            </a:xfrm>
            <a:custGeom>
              <a:avLst/>
              <a:gdLst/>
              <a:ahLst/>
              <a:cxnLst>
                <a:cxn ang="0">
                  <a:pos x="15" y="0"/>
                </a:cxn>
                <a:cxn ang="0">
                  <a:pos x="15" y="15"/>
                </a:cxn>
                <a:cxn ang="0">
                  <a:pos x="15" y="15"/>
                </a:cxn>
                <a:cxn ang="0">
                  <a:pos x="0" y="15"/>
                </a:cxn>
              </a:cxnLst>
              <a:rect l="0" t="0" r="r" b="b"/>
              <a:pathLst>
                <a:path w="19" h="19">
                  <a:moveTo>
                    <a:pt x="15" y="0"/>
                  </a:moveTo>
                  <a:cubicBezTo>
                    <a:pt x="19" y="4"/>
                    <a:pt x="19" y="11"/>
                    <a:pt x="15" y="15"/>
                  </a:cubicBezTo>
                  <a:cubicBezTo>
                    <a:pt x="15" y="15"/>
                    <a:pt x="15" y="15"/>
                    <a:pt x="15" y="15"/>
                  </a:cubicBezTo>
                  <a:cubicBezTo>
                    <a:pt x="11" y="19"/>
                    <a:pt x="4" y="19"/>
                    <a:pt x="0" y="15"/>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66" name="Freeform 600">
              <a:extLst>
                <a:ext uri="{FF2B5EF4-FFF2-40B4-BE49-F238E27FC236}">
                  <a16:creationId xmlns:a16="http://schemas.microsoft.com/office/drawing/2014/main" id="{E47B5B40-096B-4527-ADE0-EE1F8EADF58A}"/>
                </a:ext>
              </a:extLst>
            </p:cNvPr>
            <p:cNvSpPr>
              <a:spLocks/>
            </p:cNvSpPr>
            <p:nvPr/>
          </p:nvSpPr>
          <p:spPr bwMode="auto">
            <a:xfrm>
              <a:off x="2317751" y="2284413"/>
              <a:ext cx="74613" cy="26988"/>
            </a:xfrm>
            <a:custGeom>
              <a:avLst/>
              <a:gdLst/>
              <a:ahLst/>
              <a:cxnLst>
                <a:cxn ang="0">
                  <a:pos x="0" y="20"/>
                </a:cxn>
                <a:cxn ang="0">
                  <a:pos x="56" y="0"/>
                </a:cxn>
              </a:cxnLst>
              <a:rect l="0" t="0" r="r" b="b"/>
              <a:pathLst>
                <a:path w="56" h="20">
                  <a:moveTo>
                    <a:pt x="0" y="20"/>
                  </a:moveTo>
                  <a:cubicBezTo>
                    <a:pt x="0" y="20"/>
                    <a:pt x="43" y="17"/>
                    <a:pt x="56" y="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67" name="Freeform 601">
              <a:extLst>
                <a:ext uri="{FF2B5EF4-FFF2-40B4-BE49-F238E27FC236}">
                  <a16:creationId xmlns:a16="http://schemas.microsoft.com/office/drawing/2014/main" id="{090F9748-4DFE-46D6-ACB2-D5AD2CCDC969}"/>
                </a:ext>
              </a:extLst>
            </p:cNvPr>
            <p:cNvSpPr>
              <a:spLocks/>
            </p:cNvSpPr>
            <p:nvPr/>
          </p:nvSpPr>
          <p:spPr bwMode="auto">
            <a:xfrm>
              <a:off x="2109789" y="2178051"/>
              <a:ext cx="120650" cy="23813"/>
            </a:xfrm>
            <a:custGeom>
              <a:avLst/>
              <a:gdLst/>
              <a:ahLst/>
              <a:cxnLst>
                <a:cxn ang="0">
                  <a:pos x="0" y="8"/>
                </a:cxn>
                <a:cxn ang="0">
                  <a:pos x="90" y="18"/>
                </a:cxn>
              </a:cxnLst>
              <a:rect l="0" t="0" r="r" b="b"/>
              <a:pathLst>
                <a:path w="90" h="18">
                  <a:moveTo>
                    <a:pt x="0" y="8"/>
                  </a:moveTo>
                  <a:cubicBezTo>
                    <a:pt x="34" y="0"/>
                    <a:pt x="90" y="18"/>
                    <a:pt x="90" y="18"/>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68" name="Groupe 114">
            <a:extLst>
              <a:ext uri="{FF2B5EF4-FFF2-40B4-BE49-F238E27FC236}">
                <a16:creationId xmlns:a16="http://schemas.microsoft.com/office/drawing/2014/main" id="{A98AA3C8-FABC-499E-871D-CDF364C39A47}"/>
              </a:ext>
            </a:extLst>
          </p:cNvPr>
          <p:cNvGrpSpPr/>
          <p:nvPr/>
        </p:nvGrpSpPr>
        <p:grpSpPr>
          <a:xfrm>
            <a:off x="4322410" y="5044534"/>
            <a:ext cx="524076" cy="520920"/>
            <a:chOff x="921674" y="2828925"/>
            <a:chExt cx="621376" cy="617634"/>
          </a:xfrm>
        </p:grpSpPr>
        <p:grpSp>
          <p:nvGrpSpPr>
            <p:cNvPr id="69" name="Groupe 84">
              <a:extLst>
                <a:ext uri="{FF2B5EF4-FFF2-40B4-BE49-F238E27FC236}">
                  <a16:creationId xmlns:a16="http://schemas.microsoft.com/office/drawing/2014/main" id="{DF419104-6C52-4AF1-99C1-560D28679F66}"/>
                </a:ext>
              </a:extLst>
            </p:cNvPr>
            <p:cNvGrpSpPr/>
            <p:nvPr/>
          </p:nvGrpSpPr>
          <p:grpSpPr>
            <a:xfrm>
              <a:off x="921674" y="2828925"/>
              <a:ext cx="621376" cy="617634"/>
              <a:chOff x="921674" y="2828925"/>
              <a:chExt cx="621376" cy="617634"/>
            </a:xfrm>
          </p:grpSpPr>
          <p:sp>
            <p:nvSpPr>
              <p:cNvPr id="75" name="Freeform 602">
                <a:extLst>
                  <a:ext uri="{FF2B5EF4-FFF2-40B4-BE49-F238E27FC236}">
                    <a16:creationId xmlns:a16="http://schemas.microsoft.com/office/drawing/2014/main" id="{F00B5239-9510-48ED-9DB6-EE0769CFFA60}"/>
                  </a:ext>
                </a:extLst>
              </p:cNvPr>
              <p:cNvSpPr>
                <a:spLocks/>
              </p:cNvSpPr>
              <p:nvPr/>
            </p:nvSpPr>
            <p:spPr bwMode="auto">
              <a:xfrm>
                <a:off x="1071403" y="2978654"/>
                <a:ext cx="138501" cy="142243"/>
              </a:xfrm>
              <a:custGeom>
                <a:avLst/>
                <a:gdLst/>
                <a:ahLst/>
                <a:cxnLst>
                  <a:cxn ang="0">
                    <a:pos x="26" y="38"/>
                  </a:cxn>
                  <a:cxn ang="0">
                    <a:pos x="0" y="0"/>
                  </a:cxn>
                  <a:cxn ang="0">
                    <a:pos x="37" y="27"/>
                  </a:cxn>
                </a:cxnLst>
                <a:rect l="0" t="0" r="r" b="b"/>
                <a:pathLst>
                  <a:path w="37" h="38">
                    <a:moveTo>
                      <a:pt x="26" y="38"/>
                    </a:moveTo>
                    <a:lnTo>
                      <a:pt x="0" y="0"/>
                    </a:lnTo>
                    <a:lnTo>
                      <a:pt x="37" y="27"/>
                    </a:ln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76" name="Freeform 603">
                <a:extLst>
                  <a:ext uri="{FF2B5EF4-FFF2-40B4-BE49-F238E27FC236}">
                    <a16:creationId xmlns:a16="http://schemas.microsoft.com/office/drawing/2014/main" id="{0A918722-6AD9-47FB-AF5D-EACC987B5F5C}"/>
                  </a:ext>
                </a:extLst>
              </p:cNvPr>
              <p:cNvSpPr>
                <a:spLocks/>
              </p:cNvSpPr>
              <p:nvPr/>
            </p:nvSpPr>
            <p:spPr bwMode="auto">
              <a:xfrm>
                <a:off x="1239850" y="3150843"/>
                <a:ext cx="138501" cy="138501"/>
              </a:xfrm>
              <a:custGeom>
                <a:avLst/>
                <a:gdLst/>
                <a:ahLst/>
                <a:cxnLst>
                  <a:cxn ang="0">
                    <a:pos x="10" y="0"/>
                  </a:cxn>
                  <a:cxn ang="0">
                    <a:pos x="37" y="37"/>
                  </a:cxn>
                  <a:cxn ang="0">
                    <a:pos x="0" y="10"/>
                  </a:cxn>
                </a:cxnLst>
                <a:rect l="0" t="0" r="r" b="b"/>
                <a:pathLst>
                  <a:path w="37" h="37">
                    <a:moveTo>
                      <a:pt x="10" y="0"/>
                    </a:moveTo>
                    <a:lnTo>
                      <a:pt x="37" y="37"/>
                    </a:lnTo>
                    <a:lnTo>
                      <a:pt x="0" y="10"/>
                    </a:ln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77" name="Oval 604">
                <a:extLst>
                  <a:ext uri="{FF2B5EF4-FFF2-40B4-BE49-F238E27FC236}">
                    <a16:creationId xmlns:a16="http://schemas.microsoft.com/office/drawing/2014/main" id="{50A2CE2E-181C-4C29-8045-38F69FC1002E}"/>
                  </a:ext>
                </a:extLst>
              </p:cNvPr>
              <p:cNvSpPr>
                <a:spLocks noChangeArrowheads="1"/>
              </p:cNvSpPr>
              <p:nvPr/>
            </p:nvSpPr>
            <p:spPr bwMode="auto">
              <a:xfrm>
                <a:off x="1183700" y="3090951"/>
                <a:ext cx="93582" cy="93582"/>
              </a:xfrm>
              <a:prstGeom prst="ellips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78" name="Line 605">
                <a:extLst>
                  <a:ext uri="{FF2B5EF4-FFF2-40B4-BE49-F238E27FC236}">
                    <a16:creationId xmlns:a16="http://schemas.microsoft.com/office/drawing/2014/main" id="{877D3835-8DF5-43C7-B794-2C1BB0CB8072}"/>
                  </a:ext>
                </a:extLst>
              </p:cNvPr>
              <p:cNvSpPr>
                <a:spLocks noChangeShapeType="1"/>
              </p:cNvSpPr>
              <p:nvPr/>
            </p:nvSpPr>
            <p:spPr bwMode="auto">
              <a:xfrm>
                <a:off x="1318456" y="3135870"/>
                <a:ext cx="53144" cy="0"/>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79" name="Line 606">
                <a:extLst>
                  <a:ext uri="{FF2B5EF4-FFF2-40B4-BE49-F238E27FC236}">
                    <a16:creationId xmlns:a16="http://schemas.microsoft.com/office/drawing/2014/main" id="{3EF79439-F79C-4B0F-BEBB-CB4F9662287D}"/>
                  </a:ext>
                </a:extLst>
              </p:cNvPr>
              <p:cNvSpPr>
                <a:spLocks noChangeShapeType="1"/>
              </p:cNvSpPr>
              <p:nvPr/>
            </p:nvSpPr>
            <p:spPr bwMode="auto">
              <a:xfrm>
                <a:off x="1232363" y="3229452"/>
                <a:ext cx="0" cy="66198"/>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80" name="Line 608">
                <a:extLst>
                  <a:ext uri="{FF2B5EF4-FFF2-40B4-BE49-F238E27FC236}">
                    <a16:creationId xmlns:a16="http://schemas.microsoft.com/office/drawing/2014/main" id="{9ED17AB0-3781-46EF-B53C-D20CAFAD79A5}"/>
                  </a:ext>
                </a:extLst>
              </p:cNvPr>
              <p:cNvSpPr>
                <a:spLocks noChangeShapeType="1"/>
              </p:cNvSpPr>
              <p:nvPr/>
            </p:nvSpPr>
            <p:spPr bwMode="auto">
              <a:xfrm flipH="1">
                <a:off x="1078230" y="3135870"/>
                <a:ext cx="60552" cy="0"/>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81" name="Freeform 609">
                <a:extLst>
                  <a:ext uri="{FF2B5EF4-FFF2-40B4-BE49-F238E27FC236}">
                    <a16:creationId xmlns:a16="http://schemas.microsoft.com/office/drawing/2014/main" id="{C6C33318-88AB-44D1-BDD3-171977B5BCA0}"/>
                  </a:ext>
                </a:extLst>
              </p:cNvPr>
              <p:cNvSpPr>
                <a:spLocks/>
              </p:cNvSpPr>
              <p:nvPr/>
            </p:nvSpPr>
            <p:spPr bwMode="auto">
              <a:xfrm>
                <a:off x="921674" y="2828925"/>
                <a:ext cx="621376" cy="617634"/>
              </a:xfrm>
              <a:custGeom>
                <a:avLst/>
                <a:gdLst/>
                <a:ahLst/>
                <a:cxnLst>
                  <a:cxn ang="0">
                    <a:pos x="59" y="188"/>
                  </a:cxn>
                  <a:cxn ang="0">
                    <a:pos x="98" y="196"/>
                  </a:cxn>
                  <a:cxn ang="0">
                    <a:pos x="197" y="98"/>
                  </a:cxn>
                  <a:cxn ang="0">
                    <a:pos x="98" y="0"/>
                  </a:cxn>
                  <a:cxn ang="0">
                    <a:pos x="0" y="98"/>
                  </a:cxn>
                  <a:cxn ang="0">
                    <a:pos x="17" y="153"/>
                  </a:cxn>
                </a:cxnLst>
                <a:rect l="0" t="0" r="r" b="b"/>
                <a:pathLst>
                  <a:path w="197" h="196">
                    <a:moveTo>
                      <a:pt x="59" y="188"/>
                    </a:moveTo>
                    <a:cubicBezTo>
                      <a:pt x="71" y="193"/>
                      <a:pt x="84" y="196"/>
                      <a:pt x="98" y="196"/>
                    </a:cubicBezTo>
                    <a:cubicBezTo>
                      <a:pt x="153" y="196"/>
                      <a:pt x="197" y="152"/>
                      <a:pt x="197" y="98"/>
                    </a:cubicBezTo>
                    <a:cubicBezTo>
                      <a:pt x="197" y="44"/>
                      <a:pt x="153" y="0"/>
                      <a:pt x="98" y="0"/>
                    </a:cubicBezTo>
                    <a:cubicBezTo>
                      <a:pt x="44" y="0"/>
                      <a:pt x="0" y="44"/>
                      <a:pt x="0" y="98"/>
                    </a:cubicBezTo>
                    <a:cubicBezTo>
                      <a:pt x="0" y="118"/>
                      <a:pt x="6" y="137"/>
                      <a:pt x="17" y="153"/>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82" name="Line 611">
                <a:extLst>
                  <a:ext uri="{FF2B5EF4-FFF2-40B4-BE49-F238E27FC236}">
                    <a16:creationId xmlns:a16="http://schemas.microsoft.com/office/drawing/2014/main" id="{D3E46B46-B063-4A08-874B-1DC3CE64BC23}"/>
                  </a:ext>
                </a:extLst>
              </p:cNvPr>
              <p:cNvSpPr>
                <a:spLocks noChangeShapeType="1"/>
              </p:cNvSpPr>
              <p:nvPr/>
            </p:nvSpPr>
            <p:spPr bwMode="auto">
              <a:xfrm>
                <a:off x="1236105" y="2987040"/>
                <a:ext cx="0" cy="62737"/>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70" name="Groupe 83">
              <a:extLst>
                <a:ext uri="{FF2B5EF4-FFF2-40B4-BE49-F238E27FC236}">
                  <a16:creationId xmlns:a16="http://schemas.microsoft.com/office/drawing/2014/main" id="{5BA5ED99-B57D-406A-AF53-561509384067}"/>
                </a:ext>
              </a:extLst>
            </p:cNvPr>
            <p:cNvGrpSpPr/>
            <p:nvPr/>
          </p:nvGrpSpPr>
          <p:grpSpPr>
            <a:xfrm>
              <a:off x="955362" y="2873844"/>
              <a:ext cx="542770" cy="531539"/>
              <a:chOff x="955362" y="2873844"/>
              <a:chExt cx="542770" cy="531539"/>
            </a:xfrm>
          </p:grpSpPr>
          <p:sp>
            <p:nvSpPr>
              <p:cNvPr id="71" name="Freeform 610">
                <a:extLst>
                  <a:ext uri="{FF2B5EF4-FFF2-40B4-BE49-F238E27FC236}">
                    <a16:creationId xmlns:a16="http://schemas.microsoft.com/office/drawing/2014/main" id="{7A340C44-0F4D-4852-B656-784AAE787493}"/>
                  </a:ext>
                </a:extLst>
              </p:cNvPr>
              <p:cNvSpPr>
                <a:spLocks/>
              </p:cNvSpPr>
              <p:nvPr/>
            </p:nvSpPr>
            <p:spPr bwMode="auto">
              <a:xfrm>
                <a:off x="1202415" y="2873844"/>
                <a:ext cx="59892" cy="71123"/>
              </a:xfrm>
              <a:custGeom>
                <a:avLst/>
                <a:gdLst/>
                <a:ahLst/>
                <a:cxnLst>
                  <a:cxn ang="0">
                    <a:pos x="0" y="0"/>
                  </a:cxn>
                  <a:cxn ang="0">
                    <a:pos x="5" y="0"/>
                  </a:cxn>
                  <a:cxn ang="0">
                    <a:pos x="11" y="12"/>
                  </a:cxn>
                  <a:cxn ang="0">
                    <a:pos x="11" y="12"/>
                  </a:cxn>
                  <a:cxn ang="0">
                    <a:pos x="11" y="0"/>
                  </a:cxn>
                  <a:cxn ang="0">
                    <a:pos x="16" y="0"/>
                  </a:cxn>
                  <a:cxn ang="0">
                    <a:pos x="16" y="19"/>
                  </a:cxn>
                  <a:cxn ang="0">
                    <a:pos x="11" y="19"/>
                  </a:cxn>
                  <a:cxn ang="0">
                    <a:pos x="4" y="8"/>
                  </a:cxn>
                  <a:cxn ang="0">
                    <a:pos x="4" y="8"/>
                  </a:cxn>
                  <a:cxn ang="0">
                    <a:pos x="4" y="19"/>
                  </a:cxn>
                  <a:cxn ang="0">
                    <a:pos x="0" y="19"/>
                  </a:cxn>
                  <a:cxn ang="0">
                    <a:pos x="0" y="0"/>
                  </a:cxn>
                </a:cxnLst>
                <a:rect l="0" t="0" r="r" b="b"/>
                <a:pathLst>
                  <a:path w="16" h="19">
                    <a:moveTo>
                      <a:pt x="0" y="0"/>
                    </a:moveTo>
                    <a:lnTo>
                      <a:pt x="5" y="0"/>
                    </a:lnTo>
                    <a:lnTo>
                      <a:pt x="11" y="12"/>
                    </a:lnTo>
                    <a:lnTo>
                      <a:pt x="11" y="12"/>
                    </a:lnTo>
                    <a:lnTo>
                      <a:pt x="11" y="0"/>
                    </a:lnTo>
                    <a:lnTo>
                      <a:pt x="16" y="0"/>
                    </a:lnTo>
                    <a:lnTo>
                      <a:pt x="16" y="19"/>
                    </a:lnTo>
                    <a:lnTo>
                      <a:pt x="11" y="19"/>
                    </a:lnTo>
                    <a:lnTo>
                      <a:pt x="4" y="8"/>
                    </a:lnTo>
                    <a:lnTo>
                      <a:pt x="4" y="8"/>
                    </a:lnTo>
                    <a:lnTo>
                      <a:pt x="4" y="19"/>
                    </a:lnTo>
                    <a:lnTo>
                      <a:pt x="0" y="19"/>
                    </a:lnTo>
                    <a:lnTo>
                      <a:pt x="0" y="0"/>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72" name="Freeform 612">
                <a:extLst>
                  <a:ext uri="{FF2B5EF4-FFF2-40B4-BE49-F238E27FC236}">
                    <a16:creationId xmlns:a16="http://schemas.microsoft.com/office/drawing/2014/main" id="{A647592A-1B69-42F9-A0E7-0094D8AB29E5}"/>
                  </a:ext>
                </a:extLst>
              </p:cNvPr>
              <p:cNvSpPr>
                <a:spLocks/>
              </p:cNvSpPr>
              <p:nvPr/>
            </p:nvSpPr>
            <p:spPr bwMode="auto">
              <a:xfrm>
                <a:off x="1438240" y="3094693"/>
                <a:ext cx="59892" cy="71123"/>
              </a:xfrm>
              <a:custGeom>
                <a:avLst/>
                <a:gdLst/>
                <a:ahLst/>
                <a:cxnLst>
                  <a:cxn ang="0">
                    <a:pos x="0" y="0"/>
                  </a:cxn>
                  <a:cxn ang="0">
                    <a:pos x="15" y="0"/>
                  </a:cxn>
                  <a:cxn ang="0">
                    <a:pos x="15" y="4"/>
                  </a:cxn>
                  <a:cxn ang="0">
                    <a:pos x="5" y="4"/>
                  </a:cxn>
                  <a:cxn ang="0">
                    <a:pos x="5" y="8"/>
                  </a:cxn>
                  <a:cxn ang="0">
                    <a:pos x="14" y="8"/>
                  </a:cxn>
                  <a:cxn ang="0">
                    <a:pos x="14" y="11"/>
                  </a:cxn>
                  <a:cxn ang="0">
                    <a:pos x="5" y="11"/>
                  </a:cxn>
                  <a:cxn ang="0">
                    <a:pos x="5" y="15"/>
                  </a:cxn>
                  <a:cxn ang="0">
                    <a:pos x="16" y="15"/>
                  </a:cxn>
                  <a:cxn ang="0">
                    <a:pos x="16" y="19"/>
                  </a:cxn>
                  <a:cxn ang="0">
                    <a:pos x="0" y="19"/>
                  </a:cxn>
                  <a:cxn ang="0">
                    <a:pos x="0" y="0"/>
                  </a:cxn>
                </a:cxnLst>
                <a:rect l="0" t="0" r="r" b="b"/>
                <a:pathLst>
                  <a:path w="16" h="19">
                    <a:moveTo>
                      <a:pt x="0" y="0"/>
                    </a:moveTo>
                    <a:lnTo>
                      <a:pt x="15" y="0"/>
                    </a:lnTo>
                    <a:lnTo>
                      <a:pt x="15" y="4"/>
                    </a:lnTo>
                    <a:lnTo>
                      <a:pt x="5" y="4"/>
                    </a:lnTo>
                    <a:lnTo>
                      <a:pt x="5" y="8"/>
                    </a:lnTo>
                    <a:lnTo>
                      <a:pt x="14" y="8"/>
                    </a:lnTo>
                    <a:lnTo>
                      <a:pt x="14" y="11"/>
                    </a:lnTo>
                    <a:lnTo>
                      <a:pt x="5" y="11"/>
                    </a:lnTo>
                    <a:lnTo>
                      <a:pt x="5" y="15"/>
                    </a:lnTo>
                    <a:lnTo>
                      <a:pt x="16" y="15"/>
                    </a:lnTo>
                    <a:lnTo>
                      <a:pt x="16" y="19"/>
                    </a:lnTo>
                    <a:lnTo>
                      <a:pt x="0" y="19"/>
                    </a:lnTo>
                    <a:lnTo>
                      <a:pt x="0" y="0"/>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73" name="Freeform 613">
                <a:extLst>
                  <a:ext uri="{FF2B5EF4-FFF2-40B4-BE49-F238E27FC236}">
                    <a16:creationId xmlns:a16="http://schemas.microsoft.com/office/drawing/2014/main" id="{30B31506-653B-45CB-9350-203878A9A706}"/>
                  </a:ext>
                </a:extLst>
              </p:cNvPr>
              <p:cNvSpPr>
                <a:spLocks/>
              </p:cNvSpPr>
              <p:nvPr/>
            </p:nvSpPr>
            <p:spPr bwMode="auto">
              <a:xfrm>
                <a:off x="1202415" y="3330518"/>
                <a:ext cx="59892" cy="74865"/>
              </a:xfrm>
              <a:custGeom>
                <a:avLst/>
                <a:gdLst/>
                <a:ahLst/>
                <a:cxnLst>
                  <a:cxn ang="0">
                    <a:pos x="5" y="15"/>
                  </a:cxn>
                  <a:cxn ang="0">
                    <a:pos x="10" y="19"/>
                  </a:cxn>
                  <a:cxn ang="0">
                    <a:pos x="13" y="17"/>
                  </a:cxn>
                  <a:cxn ang="0">
                    <a:pos x="7" y="13"/>
                  </a:cxn>
                  <a:cxn ang="0">
                    <a:pos x="0" y="7"/>
                  </a:cxn>
                  <a:cxn ang="0">
                    <a:pos x="9" y="0"/>
                  </a:cxn>
                  <a:cxn ang="0">
                    <a:pos x="18" y="7"/>
                  </a:cxn>
                  <a:cxn ang="0">
                    <a:pos x="12" y="7"/>
                  </a:cxn>
                  <a:cxn ang="0">
                    <a:pos x="9" y="5"/>
                  </a:cxn>
                  <a:cxn ang="0">
                    <a:pos x="6" y="6"/>
                  </a:cxn>
                  <a:cxn ang="0">
                    <a:pos x="12" y="9"/>
                  </a:cxn>
                  <a:cxn ang="0">
                    <a:pos x="19" y="16"/>
                  </a:cxn>
                  <a:cxn ang="0">
                    <a:pos x="9" y="23"/>
                  </a:cxn>
                  <a:cxn ang="0">
                    <a:pos x="0" y="15"/>
                  </a:cxn>
                  <a:cxn ang="0">
                    <a:pos x="5" y="15"/>
                  </a:cxn>
                </a:cxnLst>
                <a:rect l="0" t="0" r="r" b="b"/>
                <a:pathLst>
                  <a:path w="19" h="23">
                    <a:moveTo>
                      <a:pt x="5" y="15"/>
                    </a:moveTo>
                    <a:cubicBezTo>
                      <a:pt x="6" y="18"/>
                      <a:pt x="7" y="19"/>
                      <a:pt x="10" y="19"/>
                    </a:cubicBezTo>
                    <a:cubicBezTo>
                      <a:pt x="11" y="19"/>
                      <a:pt x="13" y="18"/>
                      <a:pt x="13" y="17"/>
                    </a:cubicBezTo>
                    <a:cubicBezTo>
                      <a:pt x="13" y="15"/>
                      <a:pt x="10" y="14"/>
                      <a:pt x="7" y="13"/>
                    </a:cubicBezTo>
                    <a:cubicBezTo>
                      <a:pt x="4" y="12"/>
                      <a:pt x="0" y="11"/>
                      <a:pt x="0" y="7"/>
                    </a:cubicBezTo>
                    <a:cubicBezTo>
                      <a:pt x="0" y="2"/>
                      <a:pt x="5" y="0"/>
                      <a:pt x="9" y="0"/>
                    </a:cubicBezTo>
                    <a:cubicBezTo>
                      <a:pt x="14" y="0"/>
                      <a:pt x="18" y="2"/>
                      <a:pt x="18" y="7"/>
                    </a:cubicBezTo>
                    <a:cubicBezTo>
                      <a:pt x="12" y="7"/>
                      <a:pt x="12" y="7"/>
                      <a:pt x="12" y="7"/>
                    </a:cubicBezTo>
                    <a:cubicBezTo>
                      <a:pt x="13" y="5"/>
                      <a:pt x="11" y="5"/>
                      <a:pt x="9" y="5"/>
                    </a:cubicBezTo>
                    <a:cubicBezTo>
                      <a:pt x="8" y="5"/>
                      <a:pt x="6" y="5"/>
                      <a:pt x="6" y="6"/>
                    </a:cubicBezTo>
                    <a:cubicBezTo>
                      <a:pt x="6" y="8"/>
                      <a:pt x="9" y="9"/>
                      <a:pt x="12" y="9"/>
                    </a:cubicBezTo>
                    <a:cubicBezTo>
                      <a:pt x="16" y="10"/>
                      <a:pt x="19" y="12"/>
                      <a:pt x="19" y="16"/>
                    </a:cubicBezTo>
                    <a:cubicBezTo>
                      <a:pt x="19" y="21"/>
                      <a:pt x="14" y="23"/>
                      <a:pt x="9" y="23"/>
                    </a:cubicBezTo>
                    <a:cubicBezTo>
                      <a:pt x="4" y="23"/>
                      <a:pt x="0" y="21"/>
                      <a:pt x="0" y="15"/>
                    </a:cubicBezTo>
                    <a:lnTo>
                      <a:pt x="5" y="15"/>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74" name="Freeform 614">
                <a:extLst>
                  <a:ext uri="{FF2B5EF4-FFF2-40B4-BE49-F238E27FC236}">
                    <a16:creationId xmlns:a16="http://schemas.microsoft.com/office/drawing/2014/main" id="{6ECCF04B-8261-42F9-B236-9A1D2B66856F}"/>
                  </a:ext>
                </a:extLst>
              </p:cNvPr>
              <p:cNvSpPr>
                <a:spLocks/>
              </p:cNvSpPr>
              <p:nvPr/>
            </p:nvSpPr>
            <p:spPr bwMode="auto">
              <a:xfrm>
                <a:off x="955362" y="3094693"/>
                <a:ext cx="93582" cy="71123"/>
              </a:xfrm>
              <a:custGeom>
                <a:avLst/>
                <a:gdLst/>
                <a:ahLst/>
                <a:cxnLst>
                  <a:cxn ang="0">
                    <a:pos x="20" y="19"/>
                  </a:cxn>
                  <a:cxn ang="0">
                    <a:pos x="15" y="19"/>
                  </a:cxn>
                  <a:cxn ang="0">
                    <a:pos x="12" y="6"/>
                  </a:cxn>
                  <a:cxn ang="0">
                    <a:pos x="12" y="6"/>
                  </a:cxn>
                  <a:cxn ang="0">
                    <a:pos x="10" y="19"/>
                  </a:cxn>
                  <a:cxn ang="0">
                    <a:pos x="5" y="19"/>
                  </a:cxn>
                  <a:cxn ang="0">
                    <a:pos x="0" y="0"/>
                  </a:cxn>
                  <a:cxn ang="0">
                    <a:pos x="4" y="0"/>
                  </a:cxn>
                  <a:cxn ang="0">
                    <a:pos x="7" y="14"/>
                  </a:cxn>
                  <a:cxn ang="0">
                    <a:pos x="7" y="14"/>
                  </a:cxn>
                  <a:cxn ang="0">
                    <a:pos x="10" y="0"/>
                  </a:cxn>
                  <a:cxn ang="0">
                    <a:pos x="14" y="0"/>
                  </a:cxn>
                  <a:cxn ang="0">
                    <a:pos x="17" y="14"/>
                  </a:cxn>
                  <a:cxn ang="0">
                    <a:pos x="17" y="14"/>
                  </a:cxn>
                  <a:cxn ang="0">
                    <a:pos x="20" y="0"/>
                  </a:cxn>
                  <a:cxn ang="0">
                    <a:pos x="25" y="0"/>
                  </a:cxn>
                  <a:cxn ang="0">
                    <a:pos x="20" y="19"/>
                  </a:cxn>
                </a:cxnLst>
                <a:rect l="0" t="0" r="r" b="b"/>
                <a:pathLst>
                  <a:path w="25" h="19">
                    <a:moveTo>
                      <a:pt x="20" y="19"/>
                    </a:moveTo>
                    <a:lnTo>
                      <a:pt x="15" y="19"/>
                    </a:lnTo>
                    <a:lnTo>
                      <a:pt x="12" y="6"/>
                    </a:lnTo>
                    <a:lnTo>
                      <a:pt x="12" y="6"/>
                    </a:lnTo>
                    <a:lnTo>
                      <a:pt x="10" y="19"/>
                    </a:lnTo>
                    <a:lnTo>
                      <a:pt x="5" y="19"/>
                    </a:lnTo>
                    <a:lnTo>
                      <a:pt x="0" y="0"/>
                    </a:lnTo>
                    <a:lnTo>
                      <a:pt x="4" y="0"/>
                    </a:lnTo>
                    <a:lnTo>
                      <a:pt x="7" y="14"/>
                    </a:lnTo>
                    <a:lnTo>
                      <a:pt x="7" y="14"/>
                    </a:lnTo>
                    <a:lnTo>
                      <a:pt x="10" y="0"/>
                    </a:lnTo>
                    <a:lnTo>
                      <a:pt x="14" y="0"/>
                    </a:lnTo>
                    <a:lnTo>
                      <a:pt x="17" y="14"/>
                    </a:lnTo>
                    <a:lnTo>
                      <a:pt x="17" y="14"/>
                    </a:lnTo>
                    <a:lnTo>
                      <a:pt x="20" y="0"/>
                    </a:lnTo>
                    <a:lnTo>
                      <a:pt x="25" y="0"/>
                    </a:lnTo>
                    <a:lnTo>
                      <a:pt x="20" y="19"/>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sp>
        <p:nvSpPr>
          <p:cNvPr id="83" name="Title 11">
            <a:extLst>
              <a:ext uri="{FF2B5EF4-FFF2-40B4-BE49-F238E27FC236}">
                <a16:creationId xmlns:a16="http://schemas.microsoft.com/office/drawing/2014/main" id="{F390836F-F2EE-45EC-8ECD-FAD6F689F858}"/>
              </a:ext>
            </a:extLst>
          </p:cNvPr>
          <p:cNvSpPr txBox="1">
            <a:spLocks/>
          </p:cNvSpPr>
          <p:nvPr/>
        </p:nvSpPr>
        <p:spPr>
          <a:xfrm>
            <a:off x="227349" y="0"/>
            <a:ext cx="11125236" cy="1104900"/>
          </a:xfrm>
          <a:prstGeom prst="rect">
            <a:avLst/>
          </a:prstGeom>
        </p:spPr>
        <p:txBody>
          <a:bodyPr/>
          <a:lstStyle>
            <a:lvl1pPr algn="l" defTabSz="742950" rtl="0" eaLnBrk="1" latinLnBrk="0" hangingPunct="1">
              <a:lnSpc>
                <a:spcPts val="2438"/>
              </a:lnSpc>
              <a:spcBef>
                <a:spcPct val="0"/>
              </a:spcBef>
              <a:buNone/>
              <a:defRPr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fontAlgn="auto">
              <a:spcAft>
                <a:spcPts val="0"/>
              </a:spcAft>
            </a:pPr>
            <a:endParaRPr lang="en-US" dirty="0">
              <a:latin typeface="+mn-lt"/>
            </a:endParaRPr>
          </a:p>
        </p:txBody>
      </p:sp>
      <p:sp>
        <p:nvSpPr>
          <p:cNvPr id="85" name="Title 1">
            <a:extLst>
              <a:ext uri="{FF2B5EF4-FFF2-40B4-BE49-F238E27FC236}">
                <a16:creationId xmlns:a16="http://schemas.microsoft.com/office/drawing/2014/main" id="{E4296360-D018-46B9-A2E5-EB1B845DD25D}"/>
              </a:ext>
            </a:extLst>
          </p:cNvPr>
          <p:cNvSpPr txBox="1">
            <a:spLocks/>
          </p:cNvSpPr>
          <p:nvPr/>
        </p:nvSpPr>
        <p:spPr>
          <a:xfrm>
            <a:off x="217189" y="-21765"/>
            <a:ext cx="11125236" cy="1104900"/>
          </a:xfrm>
          <a:prstGeom prst="rect">
            <a:avLst/>
          </a:prstGeom>
        </p:spPr>
        <p:txBody>
          <a:bodyPr vert="horz" lIns="0" tIns="0" rIns="0" bIns="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a:ln>
                  <a:noFill/>
                </a:ln>
                <a:solidFill>
                  <a:schemeClr val="bg1"/>
                </a:solidFill>
                <a:effectLst/>
                <a:uLnTx/>
                <a:uFillTx/>
                <a:latin typeface="+mj-lt"/>
                <a:ea typeface="+mj-ea"/>
                <a:cs typeface="+mj-cs"/>
              </a:defRPr>
            </a:lvl1pPr>
          </a:lstStyle>
          <a:p>
            <a:r>
              <a:rPr lang="en-US" b="1" dirty="0">
                <a:solidFill>
                  <a:srgbClr val="0070AD"/>
                </a:solidFill>
                <a:latin typeface="Verdana"/>
              </a:rPr>
              <a:t>Our 7 foundation values – at the heart of everything we do</a:t>
            </a:r>
          </a:p>
        </p:txBody>
      </p:sp>
      <p:sp>
        <p:nvSpPr>
          <p:cNvPr id="86" name="Rectangle 85">
            <a:extLst>
              <a:ext uri="{FF2B5EF4-FFF2-40B4-BE49-F238E27FC236}">
                <a16:creationId xmlns:a16="http://schemas.microsoft.com/office/drawing/2014/main" id="{2C738D95-7BA9-453B-AD78-76F7C7057975}"/>
              </a:ext>
            </a:extLst>
          </p:cNvPr>
          <p:cNvSpPr/>
          <p:nvPr/>
        </p:nvSpPr>
        <p:spPr>
          <a:xfrm>
            <a:off x="-10160" y="6412437"/>
            <a:ext cx="12202160" cy="44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tângulo 43">
            <a:extLst>
              <a:ext uri="{FF2B5EF4-FFF2-40B4-BE49-F238E27FC236}">
                <a16:creationId xmlns:a16="http://schemas.microsoft.com/office/drawing/2014/main" id="{75D97129-0E9C-484F-ACF7-1A5CCE983A92}"/>
              </a:ext>
            </a:extLst>
          </p:cNvPr>
          <p:cNvSpPr/>
          <p:nvPr/>
        </p:nvSpPr>
        <p:spPr>
          <a:xfrm>
            <a:off x="11862276" y="6650661"/>
            <a:ext cx="65724" cy="123111"/>
          </a:xfrm>
          <a:prstGeom prst="rect">
            <a:avLst/>
          </a:prstGeom>
        </p:spPr>
        <p:txBody>
          <a:bodyPr wrap="none" lIns="0" tIns="0" rIns="0" bIns="0" anchor="ctr" anchorCtr="0">
            <a:spAutoFit/>
          </a:bodyPr>
          <a:lstStyle/>
          <a:p>
            <a:pPr algn="r"/>
            <a:r>
              <a:rPr lang="en-US" sz="800" dirty="0">
                <a:solidFill>
                  <a:schemeClr val="bg1">
                    <a:lumMod val="65000"/>
                  </a:schemeClr>
                </a:solidFill>
                <a:cs typeface="Arial" panose="020B0604020202020204" pitchFamily="34" charset="0"/>
              </a:rPr>
              <a:t>6</a:t>
            </a:r>
          </a:p>
        </p:txBody>
      </p:sp>
      <p:sp>
        <p:nvSpPr>
          <p:cNvPr id="88" name="Text Placeholder 7">
            <a:extLst>
              <a:ext uri="{FF2B5EF4-FFF2-40B4-BE49-F238E27FC236}">
                <a16:creationId xmlns:a16="http://schemas.microsoft.com/office/drawing/2014/main" id="{7EB59D69-CC20-4A05-B666-AF44DD1E051D}"/>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2018. All rights reserved  |</a:t>
            </a:r>
          </a:p>
        </p:txBody>
      </p:sp>
      <p:grpSp>
        <p:nvGrpSpPr>
          <p:cNvPr id="89" name="Group 88">
            <a:extLst>
              <a:ext uri="{FF2B5EF4-FFF2-40B4-BE49-F238E27FC236}">
                <a16:creationId xmlns:a16="http://schemas.microsoft.com/office/drawing/2014/main" id="{DBD06DC5-0ACA-4B4C-9FC3-A4C2D3B9700A}"/>
              </a:ext>
            </a:extLst>
          </p:cNvPr>
          <p:cNvGrpSpPr>
            <a:grpSpLocks noChangeAspect="1"/>
          </p:cNvGrpSpPr>
          <p:nvPr/>
        </p:nvGrpSpPr>
        <p:grpSpPr>
          <a:xfrm>
            <a:off x="227348" y="6583011"/>
            <a:ext cx="1144252" cy="255108"/>
            <a:chOff x="728663" y="4465638"/>
            <a:chExt cx="5354637" cy="1193800"/>
          </a:xfrm>
        </p:grpSpPr>
        <p:sp>
          <p:nvSpPr>
            <p:cNvPr id="90" name="Freeform 262">
              <a:extLst>
                <a:ext uri="{FF2B5EF4-FFF2-40B4-BE49-F238E27FC236}">
                  <a16:creationId xmlns:a16="http://schemas.microsoft.com/office/drawing/2014/main" id="{D96791E1-5AE1-43B1-A501-F116EA915E20}"/>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lumMod val="65000"/>
                  </a:schemeClr>
                </a:solidFill>
              </a:endParaRPr>
            </a:p>
          </p:txBody>
        </p:sp>
        <p:sp>
          <p:nvSpPr>
            <p:cNvPr id="91" name="Freeform 263">
              <a:extLst>
                <a:ext uri="{FF2B5EF4-FFF2-40B4-BE49-F238E27FC236}">
                  <a16:creationId xmlns:a16="http://schemas.microsoft.com/office/drawing/2014/main" id="{0594C21E-351B-4739-9A0B-C44FFC546015}"/>
                </a:ext>
              </a:extLst>
            </p:cNvPr>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lumMod val="65000"/>
                  </a:schemeClr>
                </a:solidFill>
              </a:endParaRPr>
            </a:p>
          </p:txBody>
        </p:sp>
        <p:sp>
          <p:nvSpPr>
            <p:cNvPr id="92" name="Freeform 264">
              <a:extLst>
                <a:ext uri="{FF2B5EF4-FFF2-40B4-BE49-F238E27FC236}">
                  <a16:creationId xmlns:a16="http://schemas.microsoft.com/office/drawing/2014/main" id="{72CF3C6F-4374-450F-8313-C852D89BE403}"/>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lumMod val="65000"/>
                  </a:schemeClr>
                </a:solidFill>
              </a:endParaRPr>
            </a:p>
          </p:txBody>
        </p:sp>
        <p:sp>
          <p:nvSpPr>
            <p:cNvPr id="93" name="Freeform 265">
              <a:extLst>
                <a:ext uri="{FF2B5EF4-FFF2-40B4-BE49-F238E27FC236}">
                  <a16:creationId xmlns:a16="http://schemas.microsoft.com/office/drawing/2014/main" id="{62F54D83-22C8-4DDA-8A48-AFB81F8D1247}"/>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lumMod val="65000"/>
                  </a:schemeClr>
                </a:solidFill>
              </a:endParaRPr>
            </a:p>
          </p:txBody>
        </p:sp>
        <p:sp>
          <p:nvSpPr>
            <p:cNvPr id="94" name="Freeform 266">
              <a:extLst>
                <a:ext uri="{FF2B5EF4-FFF2-40B4-BE49-F238E27FC236}">
                  <a16:creationId xmlns:a16="http://schemas.microsoft.com/office/drawing/2014/main" id="{6837980C-CD0A-47BA-8D41-0FAE6A417B17}"/>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solidFill>
                  <a:schemeClr val="bg1">
                    <a:lumMod val="65000"/>
                  </a:schemeClr>
                </a:solidFill>
              </a:endParaRPr>
            </a:p>
          </p:txBody>
        </p:sp>
      </p:grpSp>
      <p:grpSp>
        <p:nvGrpSpPr>
          <p:cNvPr id="95" name="Group 26">
            <a:extLst>
              <a:ext uri="{FF2B5EF4-FFF2-40B4-BE49-F238E27FC236}">
                <a16:creationId xmlns:a16="http://schemas.microsoft.com/office/drawing/2014/main" id="{0ADC9E78-F1D8-40D9-9129-C9F697A3ADBE}"/>
              </a:ext>
            </a:extLst>
          </p:cNvPr>
          <p:cNvGrpSpPr/>
          <p:nvPr/>
        </p:nvGrpSpPr>
        <p:grpSpPr>
          <a:xfrm>
            <a:off x="5121489" y="6486055"/>
            <a:ext cx="4136251" cy="329212"/>
            <a:chOff x="-899792" y="2133493"/>
            <a:chExt cx="5977026" cy="475722"/>
          </a:xfrm>
        </p:grpSpPr>
        <p:sp>
          <p:nvSpPr>
            <p:cNvPr id="96" name="Rectangle 27">
              <a:hlinkClick r:id="rId4"/>
              <a:extLst>
                <a:ext uri="{FF2B5EF4-FFF2-40B4-BE49-F238E27FC236}">
                  <a16:creationId xmlns:a16="http://schemas.microsoft.com/office/drawing/2014/main" id="{00F75336-8EDE-4AA4-BBCC-F17DDB47BA2F}"/>
                </a:ext>
              </a:extLst>
            </p:cNvPr>
            <p:cNvSpPr/>
            <p:nvPr/>
          </p:nvSpPr>
          <p:spPr>
            <a:xfrm>
              <a:off x="-899792" y="2208678"/>
              <a:ext cx="5477699" cy="341344"/>
            </a:xfrm>
            <a:prstGeom prst="rect">
              <a:avLst/>
            </a:prstGeom>
          </p:spPr>
          <p:txBody>
            <a:bodyPr wrap="square">
              <a:spAutoFit/>
            </a:bodyPr>
            <a:lstStyle/>
            <a:p>
              <a:pPr lvl="0" algn="r" defTabSz="914400">
                <a:lnSpc>
                  <a:spcPct val="85000"/>
                </a:lnSpc>
                <a:defRPr/>
              </a:pPr>
              <a:r>
                <a:rPr lang="en-US" sz="1100" kern="0" dirty="0">
                  <a:solidFill>
                    <a:schemeClr val="accent2"/>
                  </a:solidFill>
                  <a:cs typeface="Arial" panose="020B0604020202020204" pitchFamily="34" charset="0"/>
                  <a:hlinkClick r:id="rId5"/>
                </a:rPr>
                <a:t>www.capgemini.com/about/group/values-ethics</a:t>
              </a:r>
              <a:endParaRPr lang="en-US" sz="1100" kern="0" dirty="0">
                <a:solidFill>
                  <a:schemeClr val="accent2"/>
                </a:solidFill>
                <a:cs typeface="Arial" panose="020B0604020202020204" pitchFamily="34" charset="0"/>
              </a:endParaRPr>
            </a:p>
          </p:txBody>
        </p:sp>
        <p:sp>
          <p:nvSpPr>
            <p:cNvPr id="97" name="Elipse 14">
              <a:extLst>
                <a:ext uri="{FF2B5EF4-FFF2-40B4-BE49-F238E27FC236}">
                  <a16:creationId xmlns:a16="http://schemas.microsoft.com/office/drawing/2014/main" id="{6CF0EB66-26D9-4F8D-9C82-6B6D1819A7A6}"/>
                </a:ext>
              </a:extLst>
            </p:cNvPr>
            <p:cNvSpPr/>
            <p:nvPr/>
          </p:nvSpPr>
          <p:spPr>
            <a:xfrm>
              <a:off x="4601508" y="2133493"/>
              <a:ext cx="475726" cy="4757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err="1">
                <a:ln>
                  <a:noFill/>
                </a:ln>
                <a:solidFill>
                  <a:srgbClr val="9F958F">
                    <a:lumMod val="50000"/>
                  </a:srgbClr>
                </a:solidFill>
                <a:effectLst/>
                <a:uLnTx/>
                <a:uFillTx/>
                <a:cs typeface="Arial" panose="020B0604020202020204" pitchFamily="34" charset="0"/>
              </a:endParaRPr>
            </a:p>
          </p:txBody>
        </p:sp>
        <p:grpSp>
          <p:nvGrpSpPr>
            <p:cNvPr id="98" name="Group 11">
              <a:extLst>
                <a:ext uri="{FF2B5EF4-FFF2-40B4-BE49-F238E27FC236}">
                  <a16:creationId xmlns:a16="http://schemas.microsoft.com/office/drawing/2014/main" id="{EDE38884-F45F-44B5-B9EE-32FDDEF98BBF}"/>
                </a:ext>
              </a:extLst>
            </p:cNvPr>
            <p:cNvGrpSpPr>
              <a:grpSpLocks noChangeAspect="1"/>
            </p:cNvGrpSpPr>
            <p:nvPr/>
          </p:nvGrpSpPr>
          <p:grpSpPr bwMode="auto">
            <a:xfrm>
              <a:off x="4747799" y="2254209"/>
              <a:ext cx="238408" cy="241383"/>
              <a:chOff x="48934" y="296"/>
              <a:chExt cx="2884" cy="2920"/>
            </a:xfrm>
            <a:solidFill>
              <a:srgbClr val="324146"/>
            </a:solidFill>
          </p:grpSpPr>
          <p:sp>
            <p:nvSpPr>
              <p:cNvPr id="99" name="Freeform 13">
                <a:extLst>
                  <a:ext uri="{FF2B5EF4-FFF2-40B4-BE49-F238E27FC236}">
                    <a16:creationId xmlns:a16="http://schemas.microsoft.com/office/drawing/2014/main" id="{CEEFA035-46FE-47E1-96C2-B01159F33026}"/>
                  </a:ext>
                </a:extLst>
              </p:cNvPr>
              <p:cNvSpPr>
                <a:spLocks noEditPoints="1"/>
              </p:cNvSpPr>
              <p:nvPr/>
            </p:nvSpPr>
            <p:spPr bwMode="auto">
              <a:xfrm>
                <a:off x="48934" y="296"/>
                <a:ext cx="1821" cy="2920"/>
              </a:xfrm>
              <a:custGeom>
                <a:avLst/>
                <a:gdLst>
                  <a:gd name="T0" fmla="*/ 343 w 3642"/>
                  <a:gd name="T1" fmla="*/ 539 h 5840"/>
                  <a:gd name="T2" fmla="*/ 343 w 3642"/>
                  <a:gd name="T3" fmla="*/ 5301 h 5840"/>
                  <a:gd name="T4" fmla="*/ 3201 w 3642"/>
                  <a:gd name="T5" fmla="*/ 2920 h 5840"/>
                  <a:gd name="T6" fmla="*/ 343 w 3642"/>
                  <a:gd name="T7" fmla="*/ 539 h 5840"/>
                  <a:gd name="T8" fmla="*/ 174 w 3642"/>
                  <a:gd name="T9" fmla="*/ 0 h 5840"/>
                  <a:gd name="T10" fmla="*/ 213 w 3642"/>
                  <a:gd name="T11" fmla="*/ 6 h 5840"/>
                  <a:gd name="T12" fmla="*/ 249 w 3642"/>
                  <a:gd name="T13" fmla="*/ 18 h 5840"/>
                  <a:gd name="T14" fmla="*/ 281 w 3642"/>
                  <a:gd name="T15" fmla="*/ 40 h 5840"/>
                  <a:gd name="T16" fmla="*/ 3579 w 3642"/>
                  <a:gd name="T17" fmla="*/ 2789 h 5840"/>
                  <a:gd name="T18" fmla="*/ 3606 w 3642"/>
                  <a:gd name="T19" fmla="*/ 2815 h 5840"/>
                  <a:gd name="T20" fmla="*/ 3626 w 3642"/>
                  <a:gd name="T21" fmla="*/ 2847 h 5840"/>
                  <a:gd name="T22" fmla="*/ 3636 w 3642"/>
                  <a:gd name="T23" fmla="*/ 2883 h 5840"/>
                  <a:gd name="T24" fmla="*/ 3642 w 3642"/>
                  <a:gd name="T25" fmla="*/ 2920 h 5840"/>
                  <a:gd name="T26" fmla="*/ 3636 w 3642"/>
                  <a:gd name="T27" fmla="*/ 2958 h 5840"/>
                  <a:gd name="T28" fmla="*/ 3626 w 3642"/>
                  <a:gd name="T29" fmla="*/ 2993 h 5840"/>
                  <a:gd name="T30" fmla="*/ 3606 w 3642"/>
                  <a:gd name="T31" fmla="*/ 3025 h 5840"/>
                  <a:gd name="T32" fmla="*/ 3579 w 3642"/>
                  <a:gd name="T33" fmla="*/ 3052 h 5840"/>
                  <a:gd name="T34" fmla="*/ 281 w 3642"/>
                  <a:gd name="T35" fmla="*/ 5801 h 5840"/>
                  <a:gd name="T36" fmla="*/ 247 w 3642"/>
                  <a:gd name="T37" fmla="*/ 5822 h 5840"/>
                  <a:gd name="T38" fmla="*/ 212 w 3642"/>
                  <a:gd name="T39" fmla="*/ 5835 h 5840"/>
                  <a:gd name="T40" fmla="*/ 172 w 3642"/>
                  <a:gd name="T41" fmla="*/ 5840 h 5840"/>
                  <a:gd name="T42" fmla="*/ 135 w 3642"/>
                  <a:gd name="T43" fmla="*/ 5836 h 5840"/>
                  <a:gd name="T44" fmla="*/ 100 w 3642"/>
                  <a:gd name="T45" fmla="*/ 5824 h 5840"/>
                  <a:gd name="T46" fmla="*/ 66 w 3642"/>
                  <a:gd name="T47" fmla="*/ 5803 h 5840"/>
                  <a:gd name="T48" fmla="*/ 37 w 3642"/>
                  <a:gd name="T49" fmla="*/ 5776 h 5840"/>
                  <a:gd name="T50" fmla="*/ 18 w 3642"/>
                  <a:gd name="T51" fmla="*/ 5744 h 5840"/>
                  <a:gd name="T52" fmla="*/ 5 w 3642"/>
                  <a:gd name="T53" fmla="*/ 5707 h 5840"/>
                  <a:gd name="T54" fmla="*/ 0 w 3642"/>
                  <a:gd name="T55" fmla="*/ 5668 h 5840"/>
                  <a:gd name="T56" fmla="*/ 0 w 3642"/>
                  <a:gd name="T57" fmla="*/ 171 h 5840"/>
                  <a:gd name="T58" fmla="*/ 5 w 3642"/>
                  <a:gd name="T59" fmla="*/ 132 h 5840"/>
                  <a:gd name="T60" fmla="*/ 18 w 3642"/>
                  <a:gd name="T61" fmla="*/ 96 h 5840"/>
                  <a:gd name="T62" fmla="*/ 37 w 3642"/>
                  <a:gd name="T63" fmla="*/ 64 h 5840"/>
                  <a:gd name="T64" fmla="*/ 66 w 3642"/>
                  <a:gd name="T65" fmla="*/ 36 h 5840"/>
                  <a:gd name="T66" fmla="*/ 100 w 3642"/>
                  <a:gd name="T67" fmla="*/ 16 h 5840"/>
                  <a:gd name="T68" fmla="*/ 137 w 3642"/>
                  <a:gd name="T69" fmla="*/ 4 h 5840"/>
                  <a:gd name="T70" fmla="*/ 174 w 3642"/>
                  <a:gd name="T71" fmla="*/ 0 h 5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42" h="5840">
                    <a:moveTo>
                      <a:pt x="343" y="539"/>
                    </a:moveTo>
                    <a:lnTo>
                      <a:pt x="343" y="5301"/>
                    </a:lnTo>
                    <a:lnTo>
                      <a:pt x="3201" y="2920"/>
                    </a:lnTo>
                    <a:lnTo>
                      <a:pt x="343" y="539"/>
                    </a:lnTo>
                    <a:close/>
                    <a:moveTo>
                      <a:pt x="174" y="0"/>
                    </a:moveTo>
                    <a:lnTo>
                      <a:pt x="213" y="6"/>
                    </a:lnTo>
                    <a:lnTo>
                      <a:pt x="249" y="18"/>
                    </a:lnTo>
                    <a:lnTo>
                      <a:pt x="281" y="40"/>
                    </a:lnTo>
                    <a:lnTo>
                      <a:pt x="3579" y="2789"/>
                    </a:lnTo>
                    <a:lnTo>
                      <a:pt x="3606" y="2815"/>
                    </a:lnTo>
                    <a:lnTo>
                      <a:pt x="3626" y="2847"/>
                    </a:lnTo>
                    <a:lnTo>
                      <a:pt x="3636" y="2883"/>
                    </a:lnTo>
                    <a:lnTo>
                      <a:pt x="3642" y="2920"/>
                    </a:lnTo>
                    <a:lnTo>
                      <a:pt x="3636" y="2958"/>
                    </a:lnTo>
                    <a:lnTo>
                      <a:pt x="3626" y="2993"/>
                    </a:lnTo>
                    <a:lnTo>
                      <a:pt x="3606" y="3025"/>
                    </a:lnTo>
                    <a:lnTo>
                      <a:pt x="3579" y="3052"/>
                    </a:lnTo>
                    <a:lnTo>
                      <a:pt x="281" y="5801"/>
                    </a:lnTo>
                    <a:lnTo>
                      <a:pt x="247" y="5822"/>
                    </a:lnTo>
                    <a:lnTo>
                      <a:pt x="212" y="5835"/>
                    </a:lnTo>
                    <a:lnTo>
                      <a:pt x="172" y="5840"/>
                    </a:lnTo>
                    <a:lnTo>
                      <a:pt x="135" y="5836"/>
                    </a:lnTo>
                    <a:lnTo>
                      <a:pt x="100" y="5824"/>
                    </a:lnTo>
                    <a:lnTo>
                      <a:pt x="66" y="5803"/>
                    </a:lnTo>
                    <a:lnTo>
                      <a:pt x="37" y="5776"/>
                    </a:lnTo>
                    <a:lnTo>
                      <a:pt x="18" y="5744"/>
                    </a:lnTo>
                    <a:lnTo>
                      <a:pt x="5" y="5707"/>
                    </a:lnTo>
                    <a:lnTo>
                      <a:pt x="0" y="5668"/>
                    </a:lnTo>
                    <a:lnTo>
                      <a:pt x="0" y="171"/>
                    </a:lnTo>
                    <a:lnTo>
                      <a:pt x="5" y="132"/>
                    </a:lnTo>
                    <a:lnTo>
                      <a:pt x="18" y="96"/>
                    </a:lnTo>
                    <a:lnTo>
                      <a:pt x="37" y="64"/>
                    </a:lnTo>
                    <a:lnTo>
                      <a:pt x="66" y="36"/>
                    </a:lnTo>
                    <a:lnTo>
                      <a:pt x="100" y="16"/>
                    </a:lnTo>
                    <a:lnTo>
                      <a:pt x="137" y="4"/>
                    </a:lnTo>
                    <a:lnTo>
                      <a:pt x="17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264A"/>
                  </a:solidFill>
                  <a:effectLst/>
                  <a:uLnTx/>
                  <a:uFillTx/>
                  <a:cs typeface="Arial" panose="020B0604020202020204" pitchFamily="34" charset="0"/>
                </a:endParaRPr>
              </a:p>
            </p:txBody>
          </p:sp>
          <p:sp>
            <p:nvSpPr>
              <p:cNvPr id="100" name="Freeform 14">
                <a:extLst>
                  <a:ext uri="{FF2B5EF4-FFF2-40B4-BE49-F238E27FC236}">
                    <a16:creationId xmlns:a16="http://schemas.microsoft.com/office/drawing/2014/main" id="{DAB84DE3-9808-4320-879D-DF523FFF46C2}"/>
                  </a:ext>
                </a:extLst>
              </p:cNvPr>
              <p:cNvSpPr>
                <a:spLocks/>
              </p:cNvSpPr>
              <p:nvPr/>
            </p:nvSpPr>
            <p:spPr bwMode="auto">
              <a:xfrm>
                <a:off x="49998" y="296"/>
                <a:ext cx="1820" cy="2920"/>
              </a:xfrm>
              <a:custGeom>
                <a:avLst/>
                <a:gdLst>
                  <a:gd name="T0" fmla="*/ 212 w 3640"/>
                  <a:gd name="T1" fmla="*/ 6 h 5840"/>
                  <a:gd name="T2" fmla="*/ 281 w 3640"/>
                  <a:gd name="T3" fmla="*/ 40 h 5840"/>
                  <a:gd name="T4" fmla="*/ 3605 w 3640"/>
                  <a:gd name="T5" fmla="*/ 2815 h 5840"/>
                  <a:gd name="T6" fmla="*/ 3637 w 3640"/>
                  <a:gd name="T7" fmla="*/ 2883 h 5840"/>
                  <a:gd name="T8" fmla="*/ 3637 w 3640"/>
                  <a:gd name="T9" fmla="*/ 2958 h 5840"/>
                  <a:gd name="T10" fmla="*/ 3605 w 3640"/>
                  <a:gd name="T11" fmla="*/ 3025 h 5840"/>
                  <a:gd name="T12" fmla="*/ 281 w 3640"/>
                  <a:gd name="T13" fmla="*/ 5801 h 5840"/>
                  <a:gd name="T14" fmla="*/ 210 w 3640"/>
                  <a:gd name="T15" fmla="*/ 5835 h 5840"/>
                  <a:gd name="T16" fmla="*/ 134 w 3640"/>
                  <a:gd name="T17" fmla="*/ 5836 h 5840"/>
                  <a:gd name="T18" fmla="*/ 65 w 3640"/>
                  <a:gd name="T19" fmla="*/ 5803 h 5840"/>
                  <a:gd name="T20" fmla="*/ 16 w 3640"/>
                  <a:gd name="T21" fmla="*/ 5744 h 5840"/>
                  <a:gd name="T22" fmla="*/ 0 w 3640"/>
                  <a:gd name="T23" fmla="*/ 5668 h 5840"/>
                  <a:gd name="T24" fmla="*/ 4 w 3640"/>
                  <a:gd name="T25" fmla="*/ 4778 h 5840"/>
                  <a:gd name="T26" fmla="*/ 38 w 3640"/>
                  <a:gd name="T27" fmla="*/ 4709 h 5840"/>
                  <a:gd name="T28" fmla="*/ 97 w 3640"/>
                  <a:gd name="T29" fmla="*/ 4663 h 5840"/>
                  <a:gd name="T30" fmla="*/ 171 w 3640"/>
                  <a:gd name="T31" fmla="*/ 4645 h 5840"/>
                  <a:gd name="T32" fmla="*/ 248 w 3640"/>
                  <a:gd name="T33" fmla="*/ 4663 h 5840"/>
                  <a:gd name="T34" fmla="*/ 306 w 3640"/>
                  <a:gd name="T35" fmla="*/ 4709 h 5840"/>
                  <a:gd name="T36" fmla="*/ 338 w 3640"/>
                  <a:gd name="T37" fmla="*/ 4778 h 5840"/>
                  <a:gd name="T38" fmla="*/ 344 w 3640"/>
                  <a:gd name="T39" fmla="*/ 5301 h 5840"/>
                  <a:gd name="T40" fmla="*/ 344 w 3640"/>
                  <a:gd name="T41" fmla="*/ 539 h 5840"/>
                  <a:gd name="T42" fmla="*/ 338 w 3640"/>
                  <a:gd name="T43" fmla="*/ 1062 h 5840"/>
                  <a:gd name="T44" fmla="*/ 306 w 3640"/>
                  <a:gd name="T45" fmla="*/ 1130 h 5840"/>
                  <a:gd name="T46" fmla="*/ 248 w 3640"/>
                  <a:gd name="T47" fmla="*/ 1178 h 5840"/>
                  <a:gd name="T48" fmla="*/ 171 w 3640"/>
                  <a:gd name="T49" fmla="*/ 1195 h 5840"/>
                  <a:gd name="T50" fmla="*/ 97 w 3640"/>
                  <a:gd name="T51" fmla="*/ 1178 h 5840"/>
                  <a:gd name="T52" fmla="*/ 38 w 3640"/>
                  <a:gd name="T53" fmla="*/ 1130 h 5840"/>
                  <a:gd name="T54" fmla="*/ 4 w 3640"/>
                  <a:gd name="T55" fmla="*/ 1062 h 5840"/>
                  <a:gd name="T56" fmla="*/ 0 w 3640"/>
                  <a:gd name="T57" fmla="*/ 171 h 5840"/>
                  <a:gd name="T58" fmla="*/ 16 w 3640"/>
                  <a:gd name="T59" fmla="*/ 96 h 5840"/>
                  <a:gd name="T60" fmla="*/ 65 w 3640"/>
                  <a:gd name="T61" fmla="*/ 38 h 5840"/>
                  <a:gd name="T62" fmla="*/ 136 w 3640"/>
                  <a:gd name="T63" fmla="*/ 4 h 5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0" h="5840">
                    <a:moveTo>
                      <a:pt x="175" y="0"/>
                    </a:moveTo>
                    <a:lnTo>
                      <a:pt x="212" y="6"/>
                    </a:lnTo>
                    <a:lnTo>
                      <a:pt x="248" y="18"/>
                    </a:lnTo>
                    <a:lnTo>
                      <a:pt x="281" y="40"/>
                    </a:lnTo>
                    <a:lnTo>
                      <a:pt x="3580" y="2789"/>
                    </a:lnTo>
                    <a:lnTo>
                      <a:pt x="3605" y="2815"/>
                    </a:lnTo>
                    <a:lnTo>
                      <a:pt x="3624" y="2847"/>
                    </a:lnTo>
                    <a:lnTo>
                      <a:pt x="3637" y="2883"/>
                    </a:lnTo>
                    <a:lnTo>
                      <a:pt x="3640" y="2920"/>
                    </a:lnTo>
                    <a:lnTo>
                      <a:pt x="3637" y="2958"/>
                    </a:lnTo>
                    <a:lnTo>
                      <a:pt x="3624" y="2993"/>
                    </a:lnTo>
                    <a:lnTo>
                      <a:pt x="3605" y="3025"/>
                    </a:lnTo>
                    <a:lnTo>
                      <a:pt x="3580" y="3052"/>
                    </a:lnTo>
                    <a:lnTo>
                      <a:pt x="281" y="5801"/>
                    </a:lnTo>
                    <a:lnTo>
                      <a:pt x="248" y="5822"/>
                    </a:lnTo>
                    <a:lnTo>
                      <a:pt x="210" y="5835"/>
                    </a:lnTo>
                    <a:lnTo>
                      <a:pt x="171" y="5840"/>
                    </a:lnTo>
                    <a:lnTo>
                      <a:pt x="134" y="5836"/>
                    </a:lnTo>
                    <a:lnTo>
                      <a:pt x="98" y="5824"/>
                    </a:lnTo>
                    <a:lnTo>
                      <a:pt x="65" y="5803"/>
                    </a:lnTo>
                    <a:lnTo>
                      <a:pt x="38" y="5776"/>
                    </a:lnTo>
                    <a:lnTo>
                      <a:pt x="16" y="5744"/>
                    </a:lnTo>
                    <a:lnTo>
                      <a:pt x="4" y="5707"/>
                    </a:lnTo>
                    <a:lnTo>
                      <a:pt x="0" y="5668"/>
                    </a:lnTo>
                    <a:lnTo>
                      <a:pt x="0" y="4818"/>
                    </a:lnTo>
                    <a:lnTo>
                      <a:pt x="4" y="4778"/>
                    </a:lnTo>
                    <a:lnTo>
                      <a:pt x="16" y="4741"/>
                    </a:lnTo>
                    <a:lnTo>
                      <a:pt x="38" y="4709"/>
                    </a:lnTo>
                    <a:lnTo>
                      <a:pt x="65" y="4682"/>
                    </a:lnTo>
                    <a:lnTo>
                      <a:pt x="97" y="4663"/>
                    </a:lnTo>
                    <a:lnTo>
                      <a:pt x="132" y="4650"/>
                    </a:lnTo>
                    <a:lnTo>
                      <a:pt x="171" y="4645"/>
                    </a:lnTo>
                    <a:lnTo>
                      <a:pt x="210" y="4650"/>
                    </a:lnTo>
                    <a:lnTo>
                      <a:pt x="248" y="4663"/>
                    </a:lnTo>
                    <a:lnTo>
                      <a:pt x="280" y="4682"/>
                    </a:lnTo>
                    <a:lnTo>
                      <a:pt x="306" y="4709"/>
                    </a:lnTo>
                    <a:lnTo>
                      <a:pt x="326" y="4741"/>
                    </a:lnTo>
                    <a:lnTo>
                      <a:pt x="338" y="4778"/>
                    </a:lnTo>
                    <a:lnTo>
                      <a:pt x="344" y="4818"/>
                    </a:lnTo>
                    <a:lnTo>
                      <a:pt x="344" y="5301"/>
                    </a:lnTo>
                    <a:lnTo>
                      <a:pt x="3201" y="2920"/>
                    </a:lnTo>
                    <a:lnTo>
                      <a:pt x="344" y="539"/>
                    </a:lnTo>
                    <a:lnTo>
                      <a:pt x="344" y="1023"/>
                    </a:lnTo>
                    <a:lnTo>
                      <a:pt x="338" y="1062"/>
                    </a:lnTo>
                    <a:lnTo>
                      <a:pt x="326" y="1098"/>
                    </a:lnTo>
                    <a:lnTo>
                      <a:pt x="306" y="1130"/>
                    </a:lnTo>
                    <a:lnTo>
                      <a:pt x="280" y="1156"/>
                    </a:lnTo>
                    <a:lnTo>
                      <a:pt x="248" y="1178"/>
                    </a:lnTo>
                    <a:lnTo>
                      <a:pt x="210" y="1190"/>
                    </a:lnTo>
                    <a:lnTo>
                      <a:pt x="171" y="1195"/>
                    </a:lnTo>
                    <a:lnTo>
                      <a:pt x="132" y="1190"/>
                    </a:lnTo>
                    <a:lnTo>
                      <a:pt x="97" y="1178"/>
                    </a:lnTo>
                    <a:lnTo>
                      <a:pt x="65" y="1156"/>
                    </a:lnTo>
                    <a:lnTo>
                      <a:pt x="38" y="1130"/>
                    </a:lnTo>
                    <a:lnTo>
                      <a:pt x="16" y="1098"/>
                    </a:lnTo>
                    <a:lnTo>
                      <a:pt x="4" y="1062"/>
                    </a:lnTo>
                    <a:lnTo>
                      <a:pt x="0" y="1023"/>
                    </a:lnTo>
                    <a:lnTo>
                      <a:pt x="0" y="171"/>
                    </a:lnTo>
                    <a:lnTo>
                      <a:pt x="4" y="132"/>
                    </a:lnTo>
                    <a:lnTo>
                      <a:pt x="16" y="96"/>
                    </a:lnTo>
                    <a:lnTo>
                      <a:pt x="38" y="64"/>
                    </a:lnTo>
                    <a:lnTo>
                      <a:pt x="65" y="38"/>
                    </a:lnTo>
                    <a:lnTo>
                      <a:pt x="98" y="16"/>
                    </a:lnTo>
                    <a:lnTo>
                      <a:pt x="136" y="4"/>
                    </a:lnTo>
                    <a:lnTo>
                      <a:pt x="17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264A"/>
                  </a:solidFill>
                  <a:effectLst/>
                  <a:uLnTx/>
                  <a:uFillTx/>
                  <a:cs typeface="Arial" panose="020B0604020202020204" pitchFamily="34" charset="0"/>
                </a:endParaRPr>
              </a:p>
            </p:txBody>
          </p:sp>
        </p:grpSp>
      </p:grpSp>
    </p:spTree>
    <p:extLst>
      <p:ext uri="{BB962C8B-B14F-4D97-AF65-F5344CB8AC3E}">
        <p14:creationId xmlns:p14="http://schemas.microsoft.com/office/powerpoint/2010/main" val="394344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Effect transition="in" filter="fade">
                                      <p:cBhvr>
                                        <p:cTn id="15" dur="750"/>
                                        <p:tgtEl>
                                          <p:spTgt spid="4"/>
                                        </p:tgtEl>
                                      </p:cBhvr>
                                    </p:animEffect>
                                  </p:childTnLst>
                                </p:cTn>
                              </p:par>
                              <p:par>
                                <p:cTn id="16" presetID="49" presetClass="entr" presetSubtype="0" decel="100000" fill="hold" nodeType="withEffect">
                                  <p:stCondLst>
                                    <p:cond delay="150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 calcmode="lin" valueType="num">
                                      <p:cBhvr>
                                        <p:cTn id="20" dur="500" fill="hold"/>
                                        <p:tgtEl>
                                          <p:spTgt spid="21"/>
                                        </p:tgtEl>
                                        <p:attrNameLst>
                                          <p:attrName>style.rotation</p:attrName>
                                        </p:attrNameLst>
                                      </p:cBhvr>
                                      <p:tavLst>
                                        <p:tav tm="0">
                                          <p:val>
                                            <p:fltVal val="360"/>
                                          </p:val>
                                        </p:tav>
                                        <p:tav tm="100000">
                                          <p:val>
                                            <p:fltVal val="0"/>
                                          </p:val>
                                        </p:tav>
                                      </p:tavLst>
                                    </p:anim>
                                    <p:animEffect transition="in" filter="fade">
                                      <p:cBhvr>
                                        <p:cTn id="21" dur="500"/>
                                        <p:tgtEl>
                                          <p:spTgt spid="21"/>
                                        </p:tgtEl>
                                      </p:cBhvr>
                                    </p:animEffect>
                                  </p:childTnLst>
                                </p:cTn>
                              </p:par>
                              <p:par>
                                <p:cTn id="22" presetID="10" presetClass="entr" presetSubtype="0" fill="hold" nodeType="withEffect">
                                  <p:stCondLst>
                                    <p:cond delay="150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49" presetClass="entr" presetSubtype="0" decel="100000" fill="hold" nodeType="withEffect">
                                  <p:stCondLst>
                                    <p:cond delay="175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 calcmode="lin" valueType="num">
                                      <p:cBhvr>
                                        <p:cTn id="29" dur="500" fill="hold"/>
                                        <p:tgtEl>
                                          <p:spTgt spid="18"/>
                                        </p:tgtEl>
                                        <p:attrNameLst>
                                          <p:attrName>style.rotation</p:attrName>
                                        </p:attrNameLst>
                                      </p:cBhvr>
                                      <p:tavLst>
                                        <p:tav tm="0">
                                          <p:val>
                                            <p:fltVal val="360"/>
                                          </p:val>
                                        </p:tav>
                                        <p:tav tm="100000">
                                          <p:val>
                                            <p:fltVal val="0"/>
                                          </p:val>
                                        </p:tav>
                                      </p:tavLst>
                                    </p:anim>
                                    <p:animEffect transition="in" filter="fade">
                                      <p:cBhvr>
                                        <p:cTn id="30" dur="500"/>
                                        <p:tgtEl>
                                          <p:spTgt spid="18"/>
                                        </p:tgtEl>
                                      </p:cBhvr>
                                    </p:animEffect>
                                  </p:childTnLst>
                                </p:cTn>
                              </p:par>
                              <p:par>
                                <p:cTn id="31" presetID="10" presetClass="entr" presetSubtype="0" fill="hold" nodeType="withEffect">
                                  <p:stCondLst>
                                    <p:cond delay="175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49" presetClass="entr" presetSubtype="0" decel="100000" fill="hold" nodeType="withEffect">
                                  <p:stCondLst>
                                    <p:cond delay="200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 calcmode="lin" valueType="num">
                                      <p:cBhvr>
                                        <p:cTn id="38" dur="500" fill="hold"/>
                                        <p:tgtEl>
                                          <p:spTgt spid="15"/>
                                        </p:tgtEl>
                                        <p:attrNameLst>
                                          <p:attrName>style.rotation</p:attrName>
                                        </p:attrNameLst>
                                      </p:cBhvr>
                                      <p:tavLst>
                                        <p:tav tm="0">
                                          <p:val>
                                            <p:fltVal val="360"/>
                                          </p:val>
                                        </p:tav>
                                        <p:tav tm="100000">
                                          <p:val>
                                            <p:fltVal val="0"/>
                                          </p:val>
                                        </p:tav>
                                      </p:tavLst>
                                    </p:anim>
                                    <p:animEffect transition="in" filter="fade">
                                      <p:cBhvr>
                                        <p:cTn id="39" dur="500"/>
                                        <p:tgtEl>
                                          <p:spTgt spid="15"/>
                                        </p:tgtEl>
                                      </p:cBhvr>
                                    </p:animEffect>
                                  </p:childTnLst>
                                </p:cTn>
                              </p:par>
                              <p:par>
                                <p:cTn id="40" presetID="10" presetClass="entr" presetSubtype="0" fill="hold" nodeType="withEffect">
                                  <p:stCondLst>
                                    <p:cond delay="200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49" presetClass="entr" presetSubtype="0" decel="100000" fill="hold" nodeType="withEffect">
                                  <p:stCondLst>
                                    <p:cond delay="225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 calcmode="lin" valueType="num">
                                      <p:cBhvr>
                                        <p:cTn id="47" dur="500" fill="hold"/>
                                        <p:tgtEl>
                                          <p:spTgt spid="12"/>
                                        </p:tgtEl>
                                        <p:attrNameLst>
                                          <p:attrName>style.rotation</p:attrName>
                                        </p:attrNameLst>
                                      </p:cBhvr>
                                      <p:tavLst>
                                        <p:tav tm="0">
                                          <p:val>
                                            <p:fltVal val="360"/>
                                          </p:val>
                                        </p:tav>
                                        <p:tav tm="100000">
                                          <p:val>
                                            <p:fltVal val="0"/>
                                          </p:val>
                                        </p:tav>
                                      </p:tavLst>
                                    </p:anim>
                                    <p:animEffect transition="in" filter="fade">
                                      <p:cBhvr>
                                        <p:cTn id="48" dur="500"/>
                                        <p:tgtEl>
                                          <p:spTgt spid="12"/>
                                        </p:tgtEl>
                                      </p:cBhvr>
                                    </p:animEffect>
                                  </p:childTnLst>
                                </p:cTn>
                              </p:par>
                              <p:par>
                                <p:cTn id="49" presetID="10" presetClass="entr" presetSubtype="0" fill="hold" nodeType="withEffect">
                                  <p:stCondLst>
                                    <p:cond delay="225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49" presetClass="entr" presetSubtype="0" decel="100000" fill="hold" nodeType="withEffect">
                                  <p:stCondLst>
                                    <p:cond delay="250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anim calcmode="lin" valueType="num">
                                      <p:cBhvr>
                                        <p:cTn id="56" dur="500" fill="hold"/>
                                        <p:tgtEl>
                                          <p:spTgt spid="9"/>
                                        </p:tgtEl>
                                        <p:attrNameLst>
                                          <p:attrName>style.rotation</p:attrName>
                                        </p:attrNameLst>
                                      </p:cBhvr>
                                      <p:tavLst>
                                        <p:tav tm="0">
                                          <p:val>
                                            <p:fltVal val="360"/>
                                          </p:val>
                                        </p:tav>
                                        <p:tav tm="100000">
                                          <p:val>
                                            <p:fltVal val="0"/>
                                          </p:val>
                                        </p:tav>
                                      </p:tavLst>
                                    </p:anim>
                                    <p:animEffect transition="in" filter="fade">
                                      <p:cBhvr>
                                        <p:cTn id="57" dur="500"/>
                                        <p:tgtEl>
                                          <p:spTgt spid="9"/>
                                        </p:tgtEl>
                                      </p:cBhvr>
                                    </p:animEffect>
                                  </p:childTnLst>
                                </p:cTn>
                              </p:par>
                              <p:par>
                                <p:cTn id="58" presetID="10" presetClass="entr" presetSubtype="0" fill="hold" nodeType="withEffect">
                                  <p:stCondLst>
                                    <p:cond delay="250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49" presetClass="entr" presetSubtype="0" decel="100000" fill="hold" nodeType="withEffect">
                                  <p:stCondLst>
                                    <p:cond delay="2750"/>
                                  </p:stCondLst>
                                  <p:childTnLst>
                                    <p:set>
                                      <p:cBhvr>
                                        <p:cTn id="62" dur="1" fill="hold">
                                          <p:stCondLst>
                                            <p:cond delay="0"/>
                                          </p:stCondLst>
                                        </p:cTn>
                                        <p:tgtEl>
                                          <p:spTgt spid="6"/>
                                        </p:tgtEl>
                                        <p:attrNameLst>
                                          <p:attrName>style.visibility</p:attrName>
                                        </p:attrNameLst>
                                      </p:cBhvr>
                                      <p:to>
                                        <p:strVal val="visible"/>
                                      </p:to>
                                    </p:set>
                                    <p:anim calcmode="lin" valueType="num">
                                      <p:cBhvr>
                                        <p:cTn id="63" dur="500" fill="hold"/>
                                        <p:tgtEl>
                                          <p:spTgt spid="6"/>
                                        </p:tgtEl>
                                        <p:attrNameLst>
                                          <p:attrName>ppt_w</p:attrName>
                                        </p:attrNameLst>
                                      </p:cBhvr>
                                      <p:tavLst>
                                        <p:tav tm="0">
                                          <p:val>
                                            <p:fltVal val="0"/>
                                          </p:val>
                                        </p:tav>
                                        <p:tav tm="100000">
                                          <p:val>
                                            <p:strVal val="#ppt_w"/>
                                          </p:val>
                                        </p:tav>
                                      </p:tavLst>
                                    </p:anim>
                                    <p:anim calcmode="lin" valueType="num">
                                      <p:cBhvr>
                                        <p:cTn id="64" dur="500" fill="hold"/>
                                        <p:tgtEl>
                                          <p:spTgt spid="6"/>
                                        </p:tgtEl>
                                        <p:attrNameLst>
                                          <p:attrName>ppt_h</p:attrName>
                                        </p:attrNameLst>
                                      </p:cBhvr>
                                      <p:tavLst>
                                        <p:tav tm="0">
                                          <p:val>
                                            <p:fltVal val="0"/>
                                          </p:val>
                                        </p:tav>
                                        <p:tav tm="100000">
                                          <p:val>
                                            <p:strVal val="#ppt_h"/>
                                          </p:val>
                                        </p:tav>
                                      </p:tavLst>
                                    </p:anim>
                                    <p:anim calcmode="lin" valueType="num">
                                      <p:cBhvr>
                                        <p:cTn id="65" dur="500" fill="hold"/>
                                        <p:tgtEl>
                                          <p:spTgt spid="6"/>
                                        </p:tgtEl>
                                        <p:attrNameLst>
                                          <p:attrName>style.rotation</p:attrName>
                                        </p:attrNameLst>
                                      </p:cBhvr>
                                      <p:tavLst>
                                        <p:tav tm="0">
                                          <p:val>
                                            <p:fltVal val="360"/>
                                          </p:val>
                                        </p:tav>
                                        <p:tav tm="100000">
                                          <p:val>
                                            <p:fltVal val="0"/>
                                          </p:val>
                                        </p:tav>
                                      </p:tavLst>
                                    </p:anim>
                                    <p:animEffect transition="in" filter="fade">
                                      <p:cBhvr>
                                        <p:cTn id="66" dur="500"/>
                                        <p:tgtEl>
                                          <p:spTgt spid="6"/>
                                        </p:tgtEl>
                                      </p:cBhvr>
                                    </p:animEffect>
                                  </p:childTnLst>
                                </p:cTn>
                              </p:par>
                              <p:par>
                                <p:cTn id="67" presetID="10" presetClass="entr" presetSubtype="0" fill="hold" nodeType="withEffect">
                                  <p:stCondLst>
                                    <p:cond delay="275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49" presetClass="entr" presetSubtype="0" decel="100000" fill="hold" nodeType="withEffect">
                                  <p:stCondLst>
                                    <p:cond delay="30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 calcmode="lin" valueType="num">
                                      <p:cBhvr>
                                        <p:cTn id="74" dur="500" fill="hold"/>
                                        <p:tgtEl>
                                          <p:spTgt spid="24"/>
                                        </p:tgtEl>
                                        <p:attrNameLst>
                                          <p:attrName>style.rotation</p:attrName>
                                        </p:attrNameLst>
                                      </p:cBhvr>
                                      <p:tavLst>
                                        <p:tav tm="0">
                                          <p:val>
                                            <p:fltVal val="360"/>
                                          </p:val>
                                        </p:tav>
                                        <p:tav tm="100000">
                                          <p:val>
                                            <p:fltVal val="0"/>
                                          </p:val>
                                        </p:tav>
                                      </p:tavLst>
                                    </p:anim>
                                    <p:animEffect transition="in" filter="fade">
                                      <p:cBhvr>
                                        <p:cTn id="75" dur="500"/>
                                        <p:tgtEl>
                                          <p:spTgt spid="24"/>
                                        </p:tgtEl>
                                      </p:cBhvr>
                                    </p:animEffect>
                                  </p:childTnLst>
                                </p:cTn>
                              </p:par>
                              <p:par>
                                <p:cTn id="76" presetID="10" presetClass="entr" presetSubtype="0" fill="hold" nodeType="withEffect">
                                  <p:stCondLst>
                                    <p:cond delay="300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21" presetClass="entr" presetSubtype="2" fill="hold" grpId="0" nodeType="withEffect">
                                  <p:stCondLst>
                                    <p:cond delay="1500"/>
                                  </p:stCondLst>
                                  <p:childTnLst>
                                    <p:set>
                                      <p:cBhvr>
                                        <p:cTn id="80" dur="1" fill="hold">
                                          <p:stCondLst>
                                            <p:cond delay="0"/>
                                          </p:stCondLst>
                                        </p:cTn>
                                        <p:tgtEl>
                                          <p:spTgt spid="3"/>
                                        </p:tgtEl>
                                        <p:attrNameLst>
                                          <p:attrName>style.visibility</p:attrName>
                                        </p:attrNameLst>
                                      </p:cBhvr>
                                      <p:to>
                                        <p:strVal val="visible"/>
                                      </p:to>
                                    </p:set>
                                    <p:animEffect transition="in" filter="wheel(2)">
                                      <p:cBhvr>
                                        <p:cTn id="8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251" y="3539139"/>
            <a:ext cx="4465076" cy="2677656"/>
          </a:xfrm>
          <a:prstGeom prst="rect">
            <a:avLst/>
          </a:prstGeom>
          <a:solidFill>
            <a:schemeClr val="accent4"/>
          </a:solidFill>
          <a:ln>
            <a:solidFill>
              <a:schemeClr val="accent3">
                <a:lumMod val="75000"/>
                <a:lumOff val="25000"/>
              </a:schemeClr>
            </a:solidFill>
          </a:ln>
        </p:spPr>
        <p:txBody>
          <a:bodyPr wrap="square" anchor="t">
            <a:spAutoFit/>
          </a:bodyPr>
          <a:lstStyle/>
          <a:p>
            <a:pPr marL="342900" indent="-342900">
              <a:buFont typeface="Wingdings" pitchFamily="2" charset="2"/>
              <a:buChar char="ü"/>
              <a:defRPr/>
            </a:pPr>
            <a:r>
              <a:rPr lang="en-US" sz="2400" b="1">
                <a:solidFill>
                  <a:schemeClr val="bg1"/>
                </a:solidFill>
                <a:latin typeface="+mn-lt"/>
                <a:cs typeface="Arial"/>
              </a:rPr>
              <a:t>Loyalty, integrity, uprightness, a complete refusal to use any underhanded method</a:t>
            </a:r>
            <a:r>
              <a:rPr lang="en-US" sz="2400" b="1">
                <a:solidFill>
                  <a:schemeClr val="tx2"/>
                </a:solidFill>
                <a:latin typeface="+mn-lt"/>
                <a:cs typeface="Arial"/>
              </a:rPr>
              <a:t> </a:t>
            </a:r>
            <a:r>
              <a:rPr lang="en-US" sz="2400" b="1">
                <a:latin typeface="+mn-lt"/>
                <a:cs typeface="Arial"/>
              </a:rPr>
              <a:t>to help win business or gain any kind of advantage.</a:t>
            </a:r>
          </a:p>
        </p:txBody>
      </p:sp>
      <p:sp>
        <p:nvSpPr>
          <p:cNvPr id="40964" name="Title 3"/>
          <p:cNvSpPr>
            <a:spLocks noGrp="1"/>
          </p:cNvSpPr>
          <p:nvPr>
            <p:ph type="title"/>
          </p:nvPr>
        </p:nvSpPr>
        <p:spPr>
          <a:xfrm>
            <a:off x="583836" y="979247"/>
            <a:ext cx="2605061" cy="611012"/>
          </a:xfrm>
        </p:spPr>
        <p:txBody>
          <a:bodyPr>
            <a:normAutofit/>
          </a:bodyPr>
          <a:lstStyle/>
          <a:p>
            <a:r>
              <a:rPr lang="en-US" sz="4000" b="1">
                <a:latin typeface="+mn-lt"/>
                <a:ea typeface="Verdana"/>
                <a:cs typeface="Verdana"/>
              </a:rPr>
              <a:t>Honesty</a:t>
            </a:r>
          </a:p>
        </p:txBody>
      </p:sp>
      <p:sp>
        <p:nvSpPr>
          <p:cNvPr id="5" name="Round Same Side Corner Rectangle 4"/>
          <p:cNvSpPr/>
          <p:nvPr/>
        </p:nvSpPr>
        <p:spPr bwMode="auto">
          <a:xfrm>
            <a:off x="66792" y="3234402"/>
            <a:ext cx="2232784" cy="303802"/>
          </a:xfrm>
          <a:prstGeom prst="round2SameRect">
            <a:avLst/>
          </a:prstGeom>
          <a:solidFill>
            <a:schemeClr val="accent4"/>
          </a:solidFill>
          <a:ln w="6350" cap="flat" cmpd="sng" algn="ctr">
            <a:solidFill>
              <a:schemeClr val="accent3">
                <a:lumMod val="75000"/>
                <a:lumOff val="25000"/>
              </a:schemeClr>
            </a:solidFill>
            <a:prstDash val="solid"/>
            <a:round/>
            <a:headEnd type="none" w="med" len="med"/>
            <a:tailEnd type="none" w="med" len="med"/>
          </a:ln>
          <a:effectLst/>
        </p:spPr>
        <p:txBody>
          <a:bodyPr vert="horz" wrap="square" lIns="45720" tIns="45720" rIns="45720" bIns="0" numCol="1" rtlCol="0" anchor="t" anchorCtr="0" compatLnSpc="1">
            <a:prstTxWarp prst="textNoShape">
              <a:avLst/>
            </a:prstTxWarp>
          </a:bodyPr>
          <a:lstStyle/>
          <a:p>
            <a:pPr defTabSz="914400">
              <a:lnSpc>
                <a:spcPct val="85000"/>
              </a:lnSpc>
            </a:pPr>
            <a:r>
              <a:rPr lang="en-US" sz="1400" b="1">
                <a:solidFill>
                  <a:schemeClr val="bg1"/>
                </a:solidFill>
                <a:latin typeface="+mn-lt"/>
                <a:cs typeface="Arial"/>
              </a:rPr>
              <a:t>Implies…</a:t>
            </a:r>
            <a:endParaRPr lang="en-US" sz="1400" b="1">
              <a:solidFill>
                <a:schemeClr val="bg1"/>
              </a:solidFill>
              <a:latin typeface="+mn-lt"/>
              <a:ea typeface="Verdana"/>
              <a:cs typeface="Arial"/>
            </a:endParaRPr>
          </a:p>
        </p:txBody>
      </p:sp>
      <p:grpSp>
        <p:nvGrpSpPr>
          <p:cNvPr id="27" name="Group 26">
            <a:extLst>
              <a:ext uri="{FF2B5EF4-FFF2-40B4-BE49-F238E27FC236}">
                <a16:creationId xmlns:a16="http://schemas.microsoft.com/office/drawing/2014/main" id="{E25E5178-5732-4B87-90F4-D11F1891154A}"/>
              </a:ext>
            </a:extLst>
          </p:cNvPr>
          <p:cNvGrpSpPr/>
          <p:nvPr/>
        </p:nvGrpSpPr>
        <p:grpSpPr>
          <a:xfrm>
            <a:off x="6027876" y="870385"/>
            <a:ext cx="5178388" cy="5117230"/>
            <a:chOff x="10604577" y="1885577"/>
            <a:chExt cx="1382942" cy="1382942"/>
          </a:xfrm>
        </p:grpSpPr>
        <p:sp>
          <p:nvSpPr>
            <p:cNvPr id="28" name="Oval 27">
              <a:extLst>
                <a:ext uri="{FF2B5EF4-FFF2-40B4-BE49-F238E27FC236}">
                  <a16:creationId xmlns:a16="http://schemas.microsoft.com/office/drawing/2014/main" id="{C9CDE7C1-72CB-488C-8BFA-6806D066D39E}"/>
                </a:ext>
              </a:extLst>
            </p:cNvPr>
            <p:cNvSpPr/>
            <p:nvPr/>
          </p:nvSpPr>
          <p:spPr>
            <a:xfrm>
              <a:off x="10604577" y="1885577"/>
              <a:ext cx="1382942" cy="13829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29" name="CaixaDeTexto 96">
              <a:extLst>
                <a:ext uri="{FF2B5EF4-FFF2-40B4-BE49-F238E27FC236}">
                  <a16:creationId xmlns:a16="http://schemas.microsoft.com/office/drawing/2014/main" id="{E9A42563-9B17-4833-AD31-624B47AC796A}"/>
                </a:ext>
              </a:extLst>
            </p:cNvPr>
            <p:cNvSpPr txBox="1"/>
            <p:nvPr/>
          </p:nvSpPr>
          <p:spPr>
            <a:xfrm>
              <a:off x="10684837" y="3022534"/>
              <a:ext cx="1242040" cy="102724"/>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Honesty</a:t>
              </a:r>
            </a:p>
          </p:txBody>
        </p:sp>
      </p:grpSp>
      <p:grpSp>
        <p:nvGrpSpPr>
          <p:cNvPr id="30" name="Groupe 114">
            <a:extLst>
              <a:ext uri="{FF2B5EF4-FFF2-40B4-BE49-F238E27FC236}">
                <a16:creationId xmlns:a16="http://schemas.microsoft.com/office/drawing/2014/main" id="{4DFD9C86-6ADB-4689-9C94-4229269AC9F8}"/>
              </a:ext>
            </a:extLst>
          </p:cNvPr>
          <p:cNvGrpSpPr/>
          <p:nvPr/>
        </p:nvGrpSpPr>
        <p:grpSpPr>
          <a:xfrm>
            <a:off x="7026699" y="1898813"/>
            <a:ext cx="3177615" cy="2805152"/>
            <a:chOff x="921674" y="2828925"/>
            <a:chExt cx="621376" cy="617634"/>
          </a:xfrm>
        </p:grpSpPr>
        <p:grpSp>
          <p:nvGrpSpPr>
            <p:cNvPr id="31" name="Groupe 84">
              <a:extLst>
                <a:ext uri="{FF2B5EF4-FFF2-40B4-BE49-F238E27FC236}">
                  <a16:creationId xmlns:a16="http://schemas.microsoft.com/office/drawing/2014/main" id="{1BD1CABC-0213-43DD-88A4-5116E8A5A7AE}"/>
                </a:ext>
              </a:extLst>
            </p:cNvPr>
            <p:cNvGrpSpPr/>
            <p:nvPr/>
          </p:nvGrpSpPr>
          <p:grpSpPr>
            <a:xfrm>
              <a:off x="921674" y="2828925"/>
              <a:ext cx="621376" cy="617634"/>
              <a:chOff x="921674" y="2828925"/>
              <a:chExt cx="621376" cy="617634"/>
            </a:xfrm>
          </p:grpSpPr>
          <p:sp>
            <p:nvSpPr>
              <p:cNvPr id="37" name="Freeform 602">
                <a:extLst>
                  <a:ext uri="{FF2B5EF4-FFF2-40B4-BE49-F238E27FC236}">
                    <a16:creationId xmlns:a16="http://schemas.microsoft.com/office/drawing/2014/main" id="{7A673E2D-13F7-4BB1-AA0D-A5BF7B952332}"/>
                  </a:ext>
                </a:extLst>
              </p:cNvPr>
              <p:cNvSpPr>
                <a:spLocks/>
              </p:cNvSpPr>
              <p:nvPr/>
            </p:nvSpPr>
            <p:spPr bwMode="auto">
              <a:xfrm>
                <a:off x="1071403" y="2978654"/>
                <a:ext cx="138501" cy="142243"/>
              </a:xfrm>
              <a:custGeom>
                <a:avLst/>
                <a:gdLst/>
                <a:ahLst/>
                <a:cxnLst>
                  <a:cxn ang="0">
                    <a:pos x="26" y="38"/>
                  </a:cxn>
                  <a:cxn ang="0">
                    <a:pos x="0" y="0"/>
                  </a:cxn>
                  <a:cxn ang="0">
                    <a:pos x="37" y="27"/>
                  </a:cxn>
                </a:cxnLst>
                <a:rect l="0" t="0" r="r" b="b"/>
                <a:pathLst>
                  <a:path w="37" h="38">
                    <a:moveTo>
                      <a:pt x="26" y="38"/>
                    </a:moveTo>
                    <a:lnTo>
                      <a:pt x="0" y="0"/>
                    </a:lnTo>
                    <a:lnTo>
                      <a:pt x="37" y="27"/>
                    </a:ln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8" name="Freeform 603">
                <a:extLst>
                  <a:ext uri="{FF2B5EF4-FFF2-40B4-BE49-F238E27FC236}">
                    <a16:creationId xmlns:a16="http://schemas.microsoft.com/office/drawing/2014/main" id="{49079570-7C18-45FB-A235-BAFEBC02A9A1}"/>
                  </a:ext>
                </a:extLst>
              </p:cNvPr>
              <p:cNvSpPr>
                <a:spLocks/>
              </p:cNvSpPr>
              <p:nvPr/>
            </p:nvSpPr>
            <p:spPr bwMode="auto">
              <a:xfrm>
                <a:off x="1239850" y="3150843"/>
                <a:ext cx="138501" cy="138501"/>
              </a:xfrm>
              <a:custGeom>
                <a:avLst/>
                <a:gdLst/>
                <a:ahLst/>
                <a:cxnLst>
                  <a:cxn ang="0">
                    <a:pos x="10" y="0"/>
                  </a:cxn>
                  <a:cxn ang="0">
                    <a:pos x="37" y="37"/>
                  </a:cxn>
                  <a:cxn ang="0">
                    <a:pos x="0" y="10"/>
                  </a:cxn>
                </a:cxnLst>
                <a:rect l="0" t="0" r="r" b="b"/>
                <a:pathLst>
                  <a:path w="37" h="37">
                    <a:moveTo>
                      <a:pt x="10" y="0"/>
                    </a:moveTo>
                    <a:lnTo>
                      <a:pt x="37" y="37"/>
                    </a:lnTo>
                    <a:lnTo>
                      <a:pt x="0" y="10"/>
                    </a:ln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9" name="Oval 604">
                <a:extLst>
                  <a:ext uri="{FF2B5EF4-FFF2-40B4-BE49-F238E27FC236}">
                    <a16:creationId xmlns:a16="http://schemas.microsoft.com/office/drawing/2014/main" id="{8D574C0C-F9BD-4560-8746-ADD0643423F1}"/>
                  </a:ext>
                </a:extLst>
              </p:cNvPr>
              <p:cNvSpPr>
                <a:spLocks noChangeArrowheads="1"/>
              </p:cNvSpPr>
              <p:nvPr/>
            </p:nvSpPr>
            <p:spPr bwMode="auto">
              <a:xfrm>
                <a:off x="1183700" y="3090951"/>
                <a:ext cx="93582" cy="93582"/>
              </a:xfrm>
              <a:prstGeom prst="ellips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0" name="Line 605">
                <a:extLst>
                  <a:ext uri="{FF2B5EF4-FFF2-40B4-BE49-F238E27FC236}">
                    <a16:creationId xmlns:a16="http://schemas.microsoft.com/office/drawing/2014/main" id="{C5F32CEA-05FC-4790-AB99-8801B1FC7A07}"/>
                  </a:ext>
                </a:extLst>
              </p:cNvPr>
              <p:cNvSpPr>
                <a:spLocks noChangeShapeType="1"/>
              </p:cNvSpPr>
              <p:nvPr/>
            </p:nvSpPr>
            <p:spPr bwMode="auto">
              <a:xfrm>
                <a:off x="1318456" y="3135870"/>
                <a:ext cx="53144" cy="0"/>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1" name="Line 606">
                <a:extLst>
                  <a:ext uri="{FF2B5EF4-FFF2-40B4-BE49-F238E27FC236}">
                    <a16:creationId xmlns:a16="http://schemas.microsoft.com/office/drawing/2014/main" id="{0493A9FE-1504-437F-A4E3-040E718865F0}"/>
                  </a:ext>
                </a:extLst>
              </p:cNvPr>
              <p:cNvSpPr>
                <a:spLocks noChangeShapeType="1"/>
              </p:cNvSpPr>
              <p:nvPr/>
            </p:nvSpPr>
            <p:spPr bwMode="auto">
              <a:xfrm>
                <a:off x="1232363" y="3229452"/>
                <a:ext cx="0" cy="66198"/>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2" name="Line 608">
                <a:extLst>
                  <a:ext uri="{FF2B5EF4-FFF2-40B4-BE49-F238E27FC236}">
                    <a16:creationId xmlns:a16="http://schemas.microsoft.com/office/drawing/2014/main" id="{D87FF4D6-27D1-4B1E-A2CD-1F833D475450}"/>
                  </a:ext>
                </a:extLst>
              </p:cNvPr>
              <p:cNvSpPr>
                <a:spLocks noChangeShapeType="1"/>
              </p:cNvSpPr>
              <p:nvPr/>
            </p:nvSpPr>
            <p:spPr bwMode="auto">
              <a:xfrm flipH="1">
                <a:off x="1078230" y="3135870"/>
                <a:ext cx="60552" cy="0"/>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3" name="Freeform 609">
                <a:extLst>
                  <a:ext uri="{FF2B5EF4-FFF2-40B4-BE49-F238E27FC236}">
                    <a16:creationId xmlns:a16="http://schemas.microsoft.com/office/drawing/2014/main" id="{87FBDBFB-EB1B-4E4C-836C-78D075A26708}"/>
                  </a:ext>
                </a:extLst>
              </p:cNvPr>
              <p:cNvSpPr>
                <a:spLocks/>
              </p:cNvSpPr>
              <p:nvPr/>
            </p:nvSpPr>
            <p:spPr bwMode="auto">
              <a:xfrm>
                <a:off x="921674" y="2828925"/>
                <a:ext cx="621376" cy="617634"/>
              </a:xfrm>
              <a:custGeom>
                <a:avLst/>
                <a:gdLst/>
                <a:ahLst/>
                <a:cxnLst>
                  <a:cxn ang="0">
                    <a:pos x="59" y="188"/>
                  </a:cxn>
                  <a:cxn ang="0">
                    <a:pos x="98" y="196"/>
                  </a:cxn>
                  <a:cxn ang="0">
                    <a:pos x="197" y="98"/>
                  </a:cxn>
                  <a:cxn ang="0">
                    <a:pos x="98" y="0"/>
                  </a:cxn>
                  <a:cxn ang="0">
                    <a:pos x="0" y="98"/>
                  </a:cxn>
                  <a:cxn ang="0">
                    <a:pos x="17" y="153"/>
                  </a:cxn>
                </a:cxnLst>
                <a:rect l="0" t="0" r="r" b="b"/>
                <a:pathLst>
                  <a:path w="197" h="196">
                    <a:moveTo>
                      <a:pt x="59" y="188"/>
                    </a:moveTo>
                    <a:cubicBezTo>
                      <a:pt x="71" y="193"/>
                      <a:pt x="84" y="196"/>
                      <a:pt x="98" y="196"/>
                    </a:cubicBezTo>
                    <a:cubicBezTo>
                      <a:pt x="153" y="196"/>
                      <a:pt x="197" y="152"/>
                      <a:pt x="197" y="98"/>
                    </a:cubicBezTo>
                    <a:cubicBezTo>
                      <a:pt x="197" y="44"/>
                      <a:pt x="153" y="0"/>
                      <a:pt x="98" y="0"/>
                    </a:cubicBezTo>
                    <a:cubicBezTo>
                      <a:pt x="44" y="0"/>
                      <a:pt x="0" y="44"/>
                      <a:pt x="0" y="98"/>
                    </a:cubicBezTo>
                    <a:cubicBezTo>
                      <a:pt x="0" y="118"/>
                      <a:pt x="6" y="137"/>
                      <a:pt x="17" y="153"/>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44" name="Line 611">
                <a:extLst>
                  <a:ext uri="{FF2B5EF4-FFF2-40B4-BE49-F238E27FC236}">
                    <a16:creationId xmlns:a16="http://schemas.microsoft.com/office/drawing/2014/main" id="{11D6D150-C86C-49B2-ACD0-771E3082A655}"/>
                  </a:ext>
                </a:extLst>
              </p:cNvPr>
              <p:cNvSpPr>
                <a:spLocks noChangeShapeType="1"/>
              </p:cNvSpPr>
              <p:nvPr/>
            </p:nvSpPr>
            <p:spPr bwMode="auto">
              <a:xfrm>
                <a:off x="1236105" y="2987040"/>
                <a:ext cx="0" cy="62737"/>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32" name="Groupe 83">
              <a:extLst>
                <a:ext uri="{FF2B5EF4-FFF2-40B4-BE49-F238E27FC236}">
                  <a16:creationId xmlns:a16="http://schemas.microsoft.com/office/drawing/2014/main" id="{B6BDE0BF-651B-4FF2-AC3A-ED4F19DC4361}"/>
                </a:ext>
              </a:extLst>
            </p:cNvPr>
            <p:cNvGrpSpPr/>
            <p:nvPr/>
          </p:nvGrpSpPr>
          <p:grpSpPr>
            <a:xfrm>
              <a:off x="955362" y="2873844"/>
              <a:ext cx="542770" cy="531539"/>
              <a:chOff x="955362" y="2873844"/>
              <a:chExt cx="542770" cy="531539"/>
            </a:xfrm>
          </p:grpSpPr>
          <p:sp>
            <p:nvSpPr>
              <p:cNvPr id="33" name="Freeform 610">
                <a:extLst>
                  <a:ext uri="{FF2B5EF4-FFF2-40B4-BE49-F238E27FC236}">
                    <a16:creationId xmlns:a16="http://schemas.microsoft.com/office/drawing/2014/main" id="{BDDF0CFF-4C5C-4041-B66B-50513A114442}"/>
                  </a:ext>
                </a:extLst>
              </p:cNvPr>
              <p:cNvSpPr>
                <a:spLocks/>
              </p:cNvSpPr>
              <p:nvPr/>
            </p:nvSpPr>
            <p:spPr bwMode="auto">
              <a:xfrm>
                <a:off x="1202415" y="2873844"/>
                <a:ext cx="59892" cy="71123"/>
              </a:xfrm>
              <a:custGeom>
                <a:avLst/>
                <a:gdLst/>
                <a:ahLst/>
                <a:cxnLst>
                  <a:cxn ang="0">
                    <a:pos x="0" y="0"/>
                  </a:cxn>
                  <a:cxn ang="0">
                    <a:pos x="5" y="0"/>
                  </a:cxn>
                  <a:cxn ang="0">
                    <a:pos x="11" y="12"/>
                  </a:cxn>
                  <a:cxn ang="0">
                    <a:pos x="11" y="12"/>
                  </a:cxn>
                  <a:cxn ang="0">
                    <a:pos x="11" y="0"/>
                  </a:cxn>
                  <a:cxn ang="0">
                    <a:pos x="16" y="0"/>
                  </a:cxn>
                  <a:cxn ang="0">
                    <a:pos x="16" y="19"/>
                  </a:cxn>
                  <a:cxn ang="0">
                    <a:pos x="11" y="19"/>
                  </a:cxn>
                  <a:cxn ang="0">
                    <a:pos x="4" y="8"/>
                  </a:cxn>
                  <a:cxn ang="0">
                    <a:pos x="4" y="8"/>
                  </a:cxn>
                  <a:cxn ang="0">
                    <a:pos x="4" y="19"/>
                  </a:cxn>
                  <a:cxn ang="0">
                    <a:pos x="0" y="19"/>
                  </a:cxn>
                  <a:cxn ang="0">
                    <a:pos x="0" y="0"/>
                  </a:cxn>
                </a:cxnLst>
                <a:rect l="0" t="0" r="r" b="b"/>
                <a:pathLst>
                  <a:path w="16" h="19">
                    <a:moveTo>
                      <a:pt x="0" y="0"/>
                    </a:moveTo>
                    <a:lnTo>
                      <a:pt x="5" y="0"/>
                    </a:lnTo>
                    <a:lnTo>
                      <a:pt x="11" y="12"/>
                    </a:lnTo>
                    <a:lnTo>
                      <a:pt x="11" y="12"/>
                    </a:lnTo>
                    <a:lnTo>
                      <a:pt x="11" y="0"/>
                    </a:lnTo>
                    <a:lnTo>
                      <a:pt x="16" y="0"/>
                    </a:lnTo>
                    <a:lnTo>
                      <a:pt x="16" y="19"/>
                    </a:lnTo>
                    <a:lnTo>
                      <a:pt x="11" y="19"/>
                    </a:lnTo>
                    <a:lnTo>
                      <a:pt x="4" y="8"/>
                    </a:lnTo>
                    <a:lnTo>
                      <a:pt x="4" y="8"/>
                    </a:lnTo>
                    <a:lnTo>
                      <a:pt x="4" y="19"/>
                    </a:lnTo>
                    <a:lnTo>
                      <a:pt x="0" y="19"/>
                    </a:lnTo>
                    <a:lnTo>
                      <a:pt x="0" y="0"/>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4" name="Freeform 612">
                <a:extLst>
                  <a:ext uri="{FF2B5EF4-FFF2-40B4-BE49-F238E27FC236}">
                    <a16:creationId xmlns:a16="http://schemas.microsoft.com/office/drawing/2014/main" id="{DE5EDFBB-5B98-44CD-80E0-7776085DAA0B}"/>
                  </a:ext>
                </a:extLst>
              </p:cNvPr>
              <p:cNvSpPr>
                <a:spLocks/>
              </p:cNvSpPr>
              <p:nvPr/>
            </p:nvSpPr>
            <p:spPr bwMode="auto">
              <a:xfrm>
                <a:off x="1438240" y="3094693"/>
                <a:ext cx="59892" cy="71123"/>
              </a:xfrm>
              <a:custGeom>
                <a:avLst/>
                <a:gdLst/>
                <a:ahLst/>
                <a:cxnLst>
                  <a:cxn ang="0">
                    <a:pos x="0" y="0"/>
                  </a:cxn>
                  <a:cxn ang="0">
                    <a:pos x="15" y="0"/>
                  </a:cxn>
                  <a:cxn ang="0">
                    <a:pos x="15" y="4"/>
                  </a:cxn>
                  <a:cxn ang="0">
                    <a:pos x="5" y="4"/>
                  </a:cxn>
                  <a:cxn ang="0">
                    <a:pos x="5" y="8"/>
                  </a:cxn>
                  <a:cxn ang="0">
                    <a:pos x="14" y="8"/>
                  </a:cxn>
                  <a:cxn ang="0">
                    <a:pos x="14" y="11"/>
                  </a:cxn>
                  <a:cxn ang="0">
                    <a:pos x="5" y="11"/>
                  </a:cxn>
                  <a:cxn ang="0">
                    <a:pos x="5" y="15"/>
                  </a:cxn>
                  <a:cxn ang="0">
                    <a:pos x="16" y="15"/>
                  </a:cxn>
                  <a:cxn ang="0">
                    <a:pos x="16" y="19"/>
                  </a:cxn>
                  <a:cxn ang="0">
                    <a:pos x="0" y="19"/>
                  </a:cxn>
                  <a:cxn ang="0">
                    <a:pos x="0" y="0"/>
                  </a:cxn>
                </a:cxnLst>
                <a:rect l="0" t="0" r="r" b="b"/>
                <a:pathLst>
                  <a:path w="16" h="19">
                    <a:moveTo>
                      <a:pt x="0" y="0"/>
                    </a:moveTo>
                    <a:lnTo>
                      <a:pt x="15" y="0"/>
                    </a:lnTo>
                    <a:lnTo>
                      <a:pt x="15" y="4"/>
                    </a:lnTo>
                    <a:lnTo>
                      <a:pt x="5" y="4"/>
                    </a:lnTo>
                    <a:lnTo>
                      <a:pt x="5" y="8"/>
                    </a:lnTo>
                    <a:lnTo>
                      <a:pt x="14" y="8"/>
                    </a:lnTo>
                    <a:lnTo>
                      <a:pt x="14" y="11"/>
                    </a:lnTo>
                    <a:lnTo>
                      <a:pt x="5" y="11"/>
                    </a:lnTo>
                    <a:lnTo>
                      <a:pt x="5" y="15"/>
                    </a:lnTo>
                    <a:lnTo>
                      <a:pt x="16" y="15"/>
                    </a:lnTo>
                    <a:lnTo>
                      <a:pt x="16" y="19"/>
                    </a:lnTo>
                    <a:lnTo>
                      <a:pt x="0" y="19"/>
                    </a:lnTo>
                    <a:lnTo>
                      <a:pt x="0" y="0"/>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5" name="Freeform 613">
                <a:extLst>
                  <a:ext uri="{FF2B5EF4-FFF2-40B4-BE49-F238E27FC236}">
                    <a16:creationId xmlns:a16="http://schemas.microsoft.com/office/drawing/2014/main" id="{74B49E7E-F741-4254-9231-DC13CC42FC73}"/>
                  </a:ext>
                </a:extLst>
              </p:cNvPr>
              <p:cNvSpPr>
                <a:spLocks/>
              </p:cNvSpPr>
              <p:nvPr/>
            </p:nvSpPr>
            <p:spPr bwMode="auto">
              <a:xfrm>
                <a:off x="1202415" y="3330518"/>
                <a:ext cx="59892" cy="74865"/>
              </a:xfrm>
              <a:custGeom>
                <a:avLst/>
                <a:gdLst/>
                <a:ahLst/>
                <a:cxnLst>
                  <a:cxn ang="0">
                    <a:pos x="5" y="15"/>
                  </a:cxn>
                  <a:cxn ang="0">
                    <a:pos x="10" y="19"/>
                  </a:cxn>
                  <a:cxn ang="0">
                    <a:pos x="13" y="17"/>
                  </a:cxn>
                  <a:cxn ang="0">
                    <a:pos x="7" y="13"/>
                  </a:cxn>
                  <a:cxn ang="0">
                    <a:pos x="0" y="7"/>
                  </a:cxn>
                  <a:cxn ang="0">
                    <a:pos x="9" y="0"/>
                  </a:cxn>
                  <a:cxn ang="0">
                    <a:pos x="18" y="7"/>
                  </a:cxn>
                  <a:cxn ang="0">
                    <a:pos x="12" y="7"/>
                  </a:cxn>
                  <a:cxn ang="0">
                    <a:pos x="9" y="5"/>
                  </a:cxn>
                  <a:cxn ang="0">
                    <a:pos x="6" y="6"/>
                  </a:cxn>
                  <a:cxn ang="0">
                    <a:pos x="12" y="9"/>
                  </a:cxn>
                  <a:cxn ang="0">
                    <a:pos x="19" y="16"/>
                  </a:cxn>
                  <a:cxn ang="0">
                    <a:pos x="9" y="23"/>
                  </a:cxn>
                  <a:cxn ang="0">
                    <a:pos x="0" y="15"/>
                  </a:cxn>
                  <a:cxn ang="0">
                    <a:pos x="5" y="15"/>
                  </a:cxn>
                </a:cxnLst>
                <a:rect l="0" t="0" r="r" b="b"/>
                <a:pathLst>
                  <a:path w="19" h="23">
                    <a:moveTo>
                      <a:pt x="5" y="15"/>
                    </a:moveTo>
                    <a:cubicBezTo>
                      <a:pt x="6" y="18"/>
                      <a:pt x="7" y="19"/>
                      <a:pt x="10" y="19"/>
                    </a:cubicBezTo>
                    <a:cubicBezTo>
                      <a:pt x="11" y="19"/>
                      <a:pt x="13" y="18"/>
                      <a:pt x="13" y="17"/>
                    </a:cubicBezTo>
                    <a:cubicBezTo>
                      <a:pt x="13" y="15"/>
                      <a:pt x="10" y="14"/>
                      <a:pt x="7" y="13"/>
                    </a:cubicBezTo>
                    <a:cubicBezTo>
                      <a:pt x="4" y="12"/>
                      <a:pt x="0" y="11"/>
                      <a:pt x="0" y="7"/>
                    </a:cubicBezTo>
                    <a:cubicBezTo>
                      <a:pt x="0" y="2"/>
                      <a:pt x="5" y="0"/>
                      <a:pt x="9" y="0"/>
                    </a:cubicBezTo>
                    <a:cubicBezTo>
                      <a:pt x="14" y="0"/>
                      <a:pt x="18" y="2"/>
                      <a:pt x="18" y="7"/>
                    </a:cubicBezTo>
                    <a:cubicBezTo>
                      <a:pt x="12" y="7"/>
                      <a:pt x="12" y="7"/>
                      <a:pt x="12" y="7"/>
                    </a:cubicBezTo>
                    <a:cubicBezTo>
                      <a:pt x="13" y="5"/>
                      <a:pt x="11" y="5"/>
                      <a:pt x="9" y="5"/>
                    </a:cubicBezTo>
                    <a:cubicBezTo>
                      <a:pt x="8" y="5"/>
                      <a:pt x="6" y="5"/>
                      <a:pt x="6" y="6"/>
                    </a:cubicBezTo>
                    <a:cubicBezTo>
                      <a:pt x="6" y="8"/>
                      <a:pt x="9" y="9"/>
                      <a:pt x="12" y="9"/>
                    </a:cubicBezTo>
                    <a:cubicBezTo>
                      <a:pt x="16" y="10"/>
                      <a:pt x="19" y="12"/>
                      <a:pt x="19" y="16"/>
                    </a:cubicBezTo>
                    <a:cubicBezTo>
                      <a:pt x="19" y="21"/>
                      <a:pt x="14" y="23"/>
                      <a:pt x="9" y="23"/>
                    </a:cubicBezTo>
                    <a:cubicBezTo>
                      <a:pt x="4" y="23"/>
                      <a:pt x="0" y="21"/>
                      <a:pt x="0" y="15"/>
                    </a:cubicBezTo>
                    <a:lnTo>
                      <a:pt x="5" y="15"/>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6" name="Freeform 614">
                <a:extLst>
                  <a:ext uri="{FF2B5EF4-FFF2-40B4-BE49-F238E27FC236}">
                    <a16:creationId xmlns:a16="http://schemas.microsoft.com/office/drawing/2014/main" id="{BADD6274-B6B3-40BD-950F-2F744805EB7C}"/>
                  </a:ext>
                </a:extLst>
              </p:cNvPr>
              <p:cNvSpPr>
                <a:spLocks/>
              </p:cNvSpPr>
              <p:nvPr/>
            </p:nvSpPr>
            <p:spPr bwMode="auto">
              <a:xfrm>
                <a:off x="955362" y="3094693"/>
                <a:ext cx="93582" cy="71123"/>
              </a:xfrm>
              <a:custGeom>
                <a:avLst/>
                <a:gdLst/>
                <a:ahLst/>
                <a:cxnLst>
                  <a:cxn ang="0">
                    <a:pos x="20" y="19"/>
                  </a:cxn>
                  <a:cxn ang="0">
                    <a:pos x="15" y="19"/>
                  </a:cxn>
                  <a:cxn ang="0">
                    <a:pos x="12" y="6"/>
                  </a:cxn>
                  <a:cxn ang="0">
                    <a:pos x="12" y="6"/>
                  </a:cxn>
                  <a:cxn ang="0">
                    <a:pos x="10" y="19"/>
                  </a:cxn>
                  <a:cxn ang="0">
                    <a:pos x="5" y="19"/>
                  </a:cxn>
                  <a:cxn ang="0">
                    <a:pos x="0" y="0"/>
                  </a:cxn>
                  <a:cxn ang="0">
                    <a:pos x="4" y="0"/>
                  </a:cxn>
                  <a:cxn ang="0">
                    <a:pos x="7" y="14"/>
                  </a:cxn>
                  <a:cxn ang="0">
                    <a:pos x="7" y="14"/>
                  </a:cxn>
                  <a:cxn ang="0">
                    <a:pos x="10" y="0"/>
                  </a:cxn>
                  <a:cxn ang="0">
                    <a:pos x="14" y="0"/>
                  </a:cxn>
                  <a:cxn ang="0">
                    <a:pos x="17" y="14"/>
                  </a:cxn>
                  <a:cxn ang="0">
                    <a:pos x="17" y="14"/>
                  </a:cxn>
                  <a:cxn ang="0">
                    <a:pos x="20" y="0"/>
                  </a:cxn>
                  <a:cxn ang="0">
                    <a:pos x="25" y="0"/>
                  </a:cxn>
                  <a:cxn ang="0">
                    <a:pos x="20" y="19"/>
                  </a:cxn>
                </a:cxnLst>
                <a:rect l="0" t="0" r="r" b="b"/>
                <a:pathLst>
                  <a:path w="25" h="19">
                    <a:moveTo>
                      <a:pt x="20" y="19"/>
                    </a:moveTo>
                    <a:lnTo>
                      <a:pt x="15" y="19"/>
                    </a:lnTo>
                    <a:lnTo>
                      <a:pt x="12" y="6"/>
                    </a:lnTo>
                    <a:lnTo>
                      <a:pt x="12" y="6"/>
                    </a:lnTo>
                    <a:lnTo>
                      <a:pt x="10" y="19"/>
                    </a:lnTo>
                    <a:lnTo>
                      <a:pt x="5" y="19"/>
                    </a:lnTo>
                    <a:lnTo>
                      <a:pt x="0" y="0"/>
                    </a:lnTo>
                    <a:lnTo>
                      <a:pt x="4" y="0"/>
                    </a:lnTo>
                    <a:lnTo>
                      <a:pt x="7" y="14"/>
                    </a:lnTo>
                    <a:lnTo>
                      <a:pt x="7" y="14"/>
                    </a:lnTo>
                    <a:lnTo>
                      <a:pt x="10" y="0"/>
                    </a:lnTo>
                    <a:lnTo>
                      <a:pt x="14" y="0"/>
                    </a:lnTo>
                    <a:lnTo>
                      <a:pt x="17" y="14"/>
                    </a:lnTo>
                    <a:lnTo>
                      <a:pt x="17" y="14"/>
                    </a:lnTo>
                    <a:lnTo>
                      <a:pt x="20" y="0"/>
                    </a:lnTo>
                    <a:lnTo>
                      <a:pt x="25" y="0"/>
                    </a:lnTo>
                    <a:lnTo>
                      <a:pt x="20" y="19"/>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9" presetClass="entr" presetSubtype="0" decel="100000" fill="hold" nodeType="withEffect">
                                  <p:stCondLst>
                                    <p:cond delay="1500"/>
                                  </p:stCondLst>
                                  <p:childTnLst>
                                    <p:set>
                                      <p:cBhvr>
                                        <p:cTn id="9" dur="1" fill="hold">
                                          <p:stCondLst>
                                            <p:cond delay="0"/>
                                          </p:stCondLst>
                                        </p:cTn>
                                        <p:tgtEl>
                                          <p:spTgt spid="27"/>
                                        </p:tgtEl>
                                        <p:attrNameLst>
                                          <p:attrName>style.visibility</p:attrName>
                                        </p:attrNameLst>
                                      </p:cBhvr>
                                      <p:to>
                                        <p:strVal val="visible"/>
                                      </p:to>
                                    </p:set>
                                    <p:anim calcmode="lin" valueType="num">
                                      <p:cBhvr>
                                        <p:cTn id="10" dur="500" fill="hold"/>
                                        <p:tgtEl>
                                          <p:spTgt spid="27"/>
                                        </p:tgtEl>
                                        <p:attrNameLst>
                                          <p:attrName>ppt_w</p:attrName>
                                        </p:attrNameLst>
                                      </p:cBhvr>
                                      <p:tavLst>
                                        <p:tav tm="0">
                                          <p:val>
                                            <p:fltVal val="0"/>
                                          </p:val>
                                        </p:tav>
                                        <p:tav tm="100000">
                                          <p:val>
                                            <p:strVal val="#ppt_w"/>
                                          </p:val>
                                        </p:tav>
                                      </p:tavLst>
                                    </p:anim>
                                    <p:anim calcmode="lin" valueType="num">
                                      <p:cBhvr>
                                        <p:cTn id="11" dur="500" fill="hold"/>
                                        <p:tgtEl>
                                          <p:spTgt spid="27"/>
                                        </p:tgtEl>
                                        <p:attrNameLst>
                                          <p:attrName>ppt_h</p:attrName>
                                        </p:attrNameLst>
                                      </p:cBhvr>
                                      <p:tavLst>
                                        <p:tav tm="0">
                                          <p:val>
                                            <p:fltVal val="0"/>
                                          </p:val>
                                        </p:tav>
                                        <p:tav tm="100000">
                                          <p:val>
                                            <p:strVal val="#ppt_h"/>
                                          </p:val>
                                        </p:tav>
                                      </p:tavLst>
                                    </p:anim>
                                    <p:anim calcmode="lin" valueType="num">
                                      <p:cBhvr>
                                        <p:cTn id="12" dur="500" fill="hold"/>
                                        <p:tgtEl>
                                          <p:spTgt spid="27"/>
                                        </p:tgtEl>
                                        <p:attrNameLst>
                                          <p:attrName>style.rotation</p:attrName>
                                        </p:attrNameLst>
                                      </p:cBhvr>
                                      <p:tavLst>
                                        <p:tav tm="0">
                                          <p:val>
                                            <p:fltVal val="360"/>
                                          </p:val>
                                        </p:tav>
                                        <p:tav tm="100000">
                                          <p:val>
                                            <p:fltVal val="0"/>
                                          </p:val>
                                        </p:tav>
                                      </p:tavLst>
                                    </p:anim>
                                    <p:animEffect transition="in" filter="fade">
                                      <p:cBhvr>
                                        <p:cTn id="13" dur="500"/>
                                        <p:tgtEl>
                                          <p:spTgt spid="27"/>
                                        </p:tgtEl>
                                      </p:cBhvr>
                                    </p:animEffect>
                                  </p:childTnLst>
                                </p:cTn>
                              </p:par>
                              <p:par>
                                <p:cTn id="14" presetID="10" presetClass="entr" presetSubtype="0" fill="hold" nodeType="withEffect">
                                  <p:stCondLst>
                                    <p:cond delay="150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68000"/>
          </a:schemeClr>
        </a:solidFill>
        <a:effectLst/>
      </p:bgPr>
    </p:bg>
    <p:spTree>
      <p:nvGrpSpPr>
        <p:cNvPr id="1" name=""/>
        <p:cNvGrpSpPr/>
        <p:nvPr/>
      </p:nvGrpSpPr>
      <p:grpSpPr>
        <a:xfrm>
          <a:off x="0" y="0"/>
          <a:ext cx="0" cy="0"/>
          <a:chOff x="0" y="0"/>
          <a:chExt cx="0" cy="0"/>
        </a:xfrm>
      </p:grpSpPr>
      <p:sp>
        <p:nvSpPr>
          <p:cNvPr id="2" name="Rectangle 1"/>
          <p:cNvSpPr/>
          <p:nvPr/>
        </p:nvSpPr>
        <p:spPr>
          <a:xfrm>
            <a:off x="5862" y="3499569"/>
            <a:ext cx="4509577" cy="3139321"/>
          </a:xfrm>
          <a:prstGeom prst="rect">
            <a:avLst/>
          </a:prstGeom>
          <a:solidFill>
            <a:schemeClr val="accent3">
              <a:lumMod val="90000"/>
              <a:lumOff val="10000"/>
              <a:alpha val="91000"/>
            </a:schemeClr>
          </a:solidFill>
        </p:spPr>
        <p:txBody>
          <a:bodyPr wrap="square" anchor="t">
            <a:spAutoFit/>
          </a:bodyPr>
          <a:lstStyle/>
          <a:p>
            <a:pPr marL="342900" indent="-342900">
              <a:buFont typeface="Wingdings" pitchFamily="2" charset="2"/>
              <a:buChar char="ü"/>
              <a:defRPr/>
            </a:pPr>
            <a:r>
              <a:rPr lang="en-US" sz="1800" b="1" dirty="0">
                <a:solidFill>
                  <a:schemeClr val="bg1"/>
                </a:solidFill>
                <a:latin typeface="+mn-lt"/>
                <a:cs typeface="Arial"/>
              </a:rPr>
              <a:t>A flair for entrepreneurship and a </a:t>
            </a:r>
            <a:r>
              <a:rPr lang="en-US" sz="1800" dirty="0">
                <a:latin typeface="+mn-lt"/>
                <a:cs typeface="Arial"/>
              </a:rPr>
              <a:t> </a:t>
            </a:r>
            <a:r>
              <a:rPr lang="en-US" sz="1800" b="1" dirty="0">
                <a:solidFill>
                  <a:schemeClr val="bg1"/>
                </a:solidFill>
                <a:latin typeface="+mn-lt"/>
                <a:cs typeface="Arial"/>
              </a:rPr>
              <a:t>desire to take considered risks and show commitment (naturally linked to a firm determination to uphold one’s commitments).</a:t>
            </a:r>
            <a:r>
              <a:rPr lang="en-US" sz="1800" b="1" dirty="0">
                <a:solidFill>
                  <a:schemeClr val="accent6"/>
                </a:solidFill>
                <a:latin typeface="+mn-lt"/>
                <a:cs typeface="Arial"/>
              </a:rPr>
              <a:t> </a:t>
            </a:r>
            <a:endParaRPr lang="en-US" sz="1800" b="1" dirty="0">
              <a:solidFill>
                <a:schemeClr val="accent6"/>
              </a:solidFill>
              <a:latin typeface="+mn-lt"/>
              <a:ea typeface="Verdana"/>
            </a:endParaRPr>
          </a:p>
          <a:p>
            <a:pPr>
              <a:defRPr/>
            </a:pPr>
            <a:endParaRPr lang="en-US" sz="1800" b="1" dirty="0">
              <a:solidFill>
                <a:schemeClr val="bg1"/>
              </a:solidFill>
              <a:latin typeface="+mn-lt"/>
              <a:ea typeface="Verdana"/>
            </a:endParaRPr>
          </a:p>
          <a:p>
            <a:pPr marL="342900" indent="-342900">
              <a:buFont typeface="Wingdings" pitchFamily="2" charset="2"/>
              <a:buChar char="ü"/>
              <a:defRPr/>
            </a:pPr>
            <a:r>
              <a:rPr lang="en-US" sz="1800" b="1" dirty="0">
                <a:solidFill>
                  <a:schemeClr val="bg1"/>
                </a:solidFill>
                <a:latin typeface="+mn-lt"/>
                <a:cs typeface="Arial"/>
              </a:rPr>
              <a:t>Boldness needs to be combined with a certain level of prudence and clear sightedness.</a:t>
            </a:r>
            <a:endParaRPr lang="en-US" sz="1800" dirty="0">
              <a:solidFill>
                <a:schemeClr val="bg1"/>
              </a:solidFill>
              <a:latin typeface="+mn-lt"/>
              <a:cs typeface="Arial"/>
            </a:endParaRPr>
          </a:p>
        </p:txBody>
      </p:sp>
      <p:sp>
        <p:nvSpPr>
          <p:cNvPr id="41988" name="Title 3"/>
          <p:cNvSpPr>
            <a:spLocks noGrp="1"/>
          </p:cNvSpPr>
          <p:nvPr>
            <p:ph type="title"/>
          </p:nvPr>
        </p:nvSpPr>
        <p:spPr>
          <a:xfrm>
            <a:off x="396267" y="944078"/>
            <a:ext cx="3226383" cy="458612"/>
          </a:xfrm>
        </p:spPr>
        <p:txBody>
          <a:bodyPr>
            <a:normAutofit/>
          </a:bodyPr>
          <a:lstStyle/>
          <a:p>
            <a:r>
              <a:rPr lang="en-US" sz="4000" b="1">
                <a:latin typeface="+mn-lt"/>
                <a:ea typeface="Verdana"/>
                <a:cs typeface="Verdana"/>
              </a:rPr>
              <a:t>Boldness</a:t>
            </a:r>
          </a:p>
        </p:txBody>
      </p:sp>
      <p:sp>
        <p:nvSpPr>
          <p:cNvPr id="6" name="Round Same Side Corner Rectangle 5"/>
          <p:cNvSpPr/>
          <p:nvPr/>
        </p:nvSpPr>
        <p:spPr bwMode="auto">
          <a:xfrm>
            <a:off x="1635" y="3162158"/>
            <a:ext cx="2288256" cy="327248"/>
          </a:xfrm>
          <a:prstGeom prst="round2SameRect">
            <a:avLst/>
          </a:prstGeom>
          <a:solidFill>
            <a:schemeClr val="accent3">
              <a:lumMod val="90000"/>
              <a:lumOff val="10000"/>
            </a:schemeClr>
          </a:solidFill>
          <a:ln w="6350" cap="flat" cmpd="sng" algn="ctr">
            <a:noFill/>
            <a:prstDash val="solid"/>
            <a:round/>
            <a:headEnd type="none" w="med" len="med"/>
            <a:tailEnd type="none" w="med" len="med"/>
          </a:ln>
          <a:effectLst/>
        </p:spPr>
        <p:txBody>
          <a:bodyPr vert="horz" wrap="square" lIns="45720" tIns="45720" rIns="45720" bIns="0" numCol="1" rtlCol="0" anchor="t" anchorCtr="0" compatLnSpc="1">
            <a:prstTxWarp prst="textNoShape">
              <a:avLst/>
            </a:prstTxWarp>
          </a:bodyPr>
          <a:lstStyle/>
          <a:p>
            <a:pPr defTabSz="914400">
              <a:lnSpc>
                <a:spcPct val="85000"/>
              </a:lnSpc>
            </a:pPr>
            <a:r>
              <a:rPr lang="en-US" sz="1400" b="1">
                <a:solidFill>
                  <a:schemeClr val="bg1"/>
                </a:solidFill>
                <a:latin typeface="+mn-lt"/>
                <a:cs typeface="Arial" charset="0"/>
              </a:rPr>
              <a:t>Implies…</a:t>
            </a:r>
          </a:p>
        </p:txBody>
      </p:sp>
      <p:grpSp>
        <p:nvGrpSpPr>
          <p:cNvPr id="7" name="Group 6">
            <a:extLst>
              <a:ext uri="{FF2B5EF4-FFF2-40B4-BE49-F238E27FC236}">
                <a16:creationId xmlns:a16="http://schemas.microsoft.com/office/drawing/2014/main" id="{BDA37EDC-F3A1-47AC-98EE-2E0869D3C5A0}"/>
              </a:ext>
            </a:extLst>
          </p:cNvPr>
          <p:cNvGrpSpPr/>
          <p:nvPr/>
        </p:nvGrpSpPr>
        <p:grpSpPr>
          <a:xfrm>
            <a:off x="5540740" y="924692"/>
            <a:ext cx="5561937" cy="5008615"/>
            <a:chOff x="10443392" y="1883244"/>
            <a:chExt cx="1428853" cy="1385627"/>
          </a:xfrm>
        </p:grpSpPr>
        <p:sp>
          <p:nvSpPr>
            <p:cNvPr id="8" name="Oval 7">
              <a:extLst>
                <a:ext uri="{FF2B5EF4-FFF2-40B4-BE49-F238E27FC236}">
                  <a16:creationId xmlns:a16="http://schemas.microsoft.com/office/drawing/2014/main" id="{A6ABF44E-1438-4C20-9E72-6CC12C7C1D9C}"/>
                </a:ext>
              </a:extLst>
            </p:cNvPr>
            <p:cNvSpPr/>
            <p:nvPr/>
          </p:nvSpPr>
          <p:spPr>
            <a:xfrm>
              <a:off x="10486618" y="1883244"/>
              <a:ext cx="1385627" cy="13856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rPr>
                <a:t>`						</a:t>
              </a:r>
            </a:p>
          </p:txBody>
        </p:sp>
        <p:sp>
          <p:nvSpPr>
            <p:cNvPr id="9" name="CaixaDeTexto 96">
              <a:extLst>
                <a:ext uri="{FF2B5EF4-FFF2-40B4-BE49-F238E27FC236}">
                  <a16:creationId xmlns:a16="http://schemas.microsoft.com/office/drawing/2014/main" id="{D5BDB106-4B66-4F55-8867-9F561EE11108}"/>
                </a:ext>
              </a:extLst>
            </p:cNvPr>
            <p:cNvSpPr txBox="1"/>
            <p:nvPr/>
          </p:nvSpPr>
          <p:spPr>
            <a:xfrm>
              <a:off x="10443392" y="3037598"/>
              <a:ext cx="1428853" cy="105155"/>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Boldness</a:t>
              </a:r>
            </a:p>
          </p:txBody>
        </p:sp>
      </p:grpSp>
      <p:grpSp>
        <p:nvGrpSpPr>
          <p:cNvPr id="10" name="Groupe 98">
            <a:extLst>
              <a:ext uri="{FF2B5EF4-FFF2-40B4-BE49-F238E27FC236}">
                <a16:creationId xmlns:a16="http://schemas.microsoft.com/office/drawing/2014/main" id="{72EF359F-F2E2-477B-9AF4-DD259564455D}"/>
              </a:ext>
            </a:extLst>
          </p:cNvPr>
          <p:cNvGrpSpPr>
            <a:grpSpLocks noChangeAspect="1"/>
          </p:cNvGrpSpPr>
          <p:nvPr/>
        </p:nvGrpSpPr>
        <p:grpSpPr>
          <a:xfrm>
            <a:off x="6855141" y="1916349"/>
            <a:ext cx="2874298" cy="2711602"/>
            <a:chOff x="1527176" y="2103438"/>
            <a:chExt cx="336550" cy="317500"/>
          </a:xfrm>
        </p:grpSpPr>
        <p:sp>
          <p:nvSpPr>
            <p:cNvPr id="11" name="Freeform 589">
              <a:extLst>
                <a:ext uri="{FF2B5EF4-FFF2-40B4-BE49-F238E27FC236}">
                  <a16:creationId xmlns:a16="http://schemas.microsoft.com/office/drawing/2014/main" id="{CA2169B8-2333-43C8-BB8F-7B24938F2C52}"/>
                </a:ext>
              </a:extLst>
            </p:cNvPr>
            <p:cNvSpPr>
              <a:spLocks/>
            </p:cNvSpPr>
            <p:nvPr/>
          </p:nvSpPr>
          <p:spPr bwMode="auto">
            <a:xfrm>
              <a:off x="1635126" y="2103438"/>
              <a:ext cx="228600" cy="317500"/>
            </a:xfrm>
            <a:custGeom>
              <a:avLst/>
              <a:gdLst/>
              <a:ahLst/>
              <a:cxnLst>
                <a:cxn ang="0">
                  <a:pos x="97" y="0"/>
                </a:cxn>
                <a:cxn ang="0">
                  <a:pos x="22" y="52"/>
                </a:cxn>
                <a:cxn ang="0">
                  <a:pos x="0" y="78"/>
                </a:cxn>
                <a:cxn ang="0">
                  <a:pos x="18" y="124"/>
                </a:cxn>
                <a:cxn ang="0">
                  <a:pos x="93" y="195"/>
                </a:cxn>
                <a:cxn ang="0">
                  <a:pos x="133" y="209"/>
                </a:cxn>
                <a:cxn ang="0">
                  <a:pos x="171" y="238"/>
                </a:cxn>
                <a:cxn ang="0">
                  <a:pos x="154" y="209"/>
                </a:cxn>
                <a:cxn ang="0">
                  <a:pos x="117" y="183"/>
                </a:cxn>
                <a:cxn ang="0">
                  <a:pos x="90" y="173"/>
                </a:cxn>
                <a:cxn ang="0">
                  <a:pos x="70" y="139"/>
                </a:cxn>
                <a:cxn ang="0">
                  <a:pos x="50" y="122"/>
                </a:cxn>
                <a:cxn ang="0">
                  <a:pos x="39" y="65"/>
                </a:cxn>
                <a:cxn ang="0">
                  <a:pos x="97" y="0"/>
                </a:cxn>
              </a:cxnLst>
              <a:rect l="0" t="0" r="r" b="b"/>
              <a:pathLst>
                <a:path w="171" h="238">
                  <a:moveTo>
                    <a:pt x="97" y="0"/>
                  </a:moveTo>
                  <a:cubicBezTo>
                    <a:pt x="53" y="46"/>
                    <a:pt x="42" y="48"/>
                    <a:pt x="22" y="52"/>
                  </a:cubicBezTo>
                  <a:cubicBezTo>
                    <a:pt x="6" y="54"/>
                    <a:pt x="1" y="66"/>
                    <a:pt x="0" y="78"/>
                  </a:cubicBezTo>
                  <a:cubicBezTo>
                    <a:pt x="0" y="95"/>
                    <a:pt x="9" y="113"/>
                    <a:pt x="18" y="124"/>
                  </a:cubicBezTo>
                  <a:cubicBezTo>
                    <a:pt x="27" y="136"/>
                    <a:pt x="80" y="189"/>
                    <a:pt x="93" y="195"/>
                  </a:cubicBezTo>
                  <a:cubicBezTo>
                    <a:pt x="103" y="200"/>
                    <a:pt x="115" y="202"/>
                    <a:pt x="133" y="209"/>
                  </a:cubicBezTo>
                  <a:cubicBezTo>
                    <a:pt x="150" y="217"/>
                    <a:pt x="171" y="238"/>
                    <a:pt x="171" y="238"/>
                  </a:cubicBezTo>
                  <a:cubicBezTo>
                    <a:pt x="154" y="209"/>
                    <a:pt x="154" y="209"/>
                    <a:pt x="154" y="209"/>
                  </a:cubicBezTo>
                  <a:cubicBezTo>
                    <a:pt x="154" y="209"/>
                    <a:pt x="129" y="190"/>
                    <a:pt x="117" y="183"/>
                  </a:cubicBezTo>
                  <a:cubicBezTo>
                    <a:pt x="106" y="176"/>
                    <a:pt x="97" y="179"/>
                    <a:pt x="90" y="173"/>
                  </a:cubicBezTo>
                  <a:cubicBezTo>
                    <a:pt x="81" y="166"/>
                    <a:pt x="73" y="148"/>
                    <a:pt x="70" y="139"/>
                  </a:cubicBezTo>
                  <a:cubicBezTo>
                    <a:pt x="64" y="124"/>
                    <a:pt x="56" y="125"/>
                    <a:pt x="50" y="122"/>
                  </a:cubicBezTo>
                  <a:cubicBezTo>
                    <a:pt x="32" y="114"/>
                    <a:pt x="28" y="74"/>
                    <a:pt x="39" y="65"/>
                  </a:cubicBezTo>
                  <a:cubicBezTo>
                    <a:pt x="68" y="41"/>
                    <a:pt x="97" y="0"/>
                    <a:pt x="97" y="0"/>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 name="Freeform 590">
              <a:extLst>
                <a:ext uri="{FF2B5EF4-FFF2-40B4-BE49-F238E27FC236}">
                  <a16:creationId xmlns:a16="http://schemas.microsoft.com/office/drawing/2014/main" id="{71D56BEC-AECD-4565-817E-C7807086DAF0}"/>
                </a:ext>
              </a:extLst>
            </p:cNvPr>
            <p:cNvSpPr>
              <a:spLocks/>
            </p:cNvSpPr>
            <p:nvPr/>
          </p:nvSpPr>
          <p:spPr bwMode="auto">
            <a:xfrm>
              <a:off x="1592264" y="2112963"/>
              <a:ext cx="41275" cy="53975"/>
            </a:xfrm>
            <a:custGeom>
              <a:avLst/>
              <a:gdLst/>
              <a:ahLst/>
              <a:cxnLst>
                <a:cxn ang="0">
                  <a:pos x="28" y="16"/>
                </a:cxn>
                <a:cxn ang="0">
                  <a:pos x="22" y="38"/>
                </a:cxn>
                <a:cxn ang="0">
                  <a:pos x="3" y="25"/>
                </a:cxn>
                <a:cxn ang="0">
                  <a:pos x="9" y="3"/>
                </a:cxn>
                <a:cxn ang="0">
                  <a:pos x="28" y="16"/>
                </a:cxn>
              </a:cxnLst>
              <a:rect l="0" t="0" r="r" b="b"/>
              <a:pathLst>
                <a:path w="31" h="40">
                  <a:moveTo>
                    <a:pt x="28" y="16"/>
                  </a:moveTo>
                  <a:cubicBezTo>
                    <a:pt x="31" y="26"/>
                    <a:pt x="29" y="35"/>
                    <a:pt x="22" y="38"/>
                  </a:cubicBezTo>
                  <a:cubicBezTo>
                    <a:pt x="15" y="40"/>
                    <a:pt x="7" y="35"/>
                    <a:pt x="3" y="25"/>
                  </a:cubicBezTo>
                  <a:cubicBezTo>
                    <a:pt x="0" y="15"/>
                    <a:pt x="2" y="5"/>
                    <a:pt x="9" y="3"/>
                  </a:cubicBezTo>
                  <a:cubicBezTo>
                    <a:pt x="16" y="0"/>
                    <a:pt x="24" y="6"/>
                    <a:pt x="28" y="16"/>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4" name="Freeform 591">
              <a:extLst>
                <a:ext uri="{FF2B5EF4-FFF2-40B4-BE49-F238E27FC236}">
                  <a16:creationId xmlns:a16="http://schemas.microsoft.com/office/drawing/2014/main" id="{A7EACFF3-BA2A-44F6-BF28-7417CF0CD82F}"/>
                </a:ext>
              </a:extLst>
            </p:cNvPr>
            <p:cNvSpPr>
              <a:spLocks/>
            </p:cNvSpPr>
            <p:nvPr/>
          </p:nvSpPr>
          <p:spPr bwMode="auto">
            <a:xfrm>
              <a:off x="1527176" y="2138363"/>
              <a:ext cx="87313" cy="63500"/>
            </a:xfrm>
            <a:custGeom>
              <a:avLst/>
              <a:gdLst/>
              <a:ahLst/>
              <a:cxnLst>
                <a:cxn ang="0">
                  <a:pos x="66" y="47"/>
                </a:cxn>
                <a:cxn ang="0">
                  <a:pos x="0" y="0"/>
                </a:cxn>
              </a:cxnLst>
              <a:rect l="0" t="0" r="r" b="b"/>
              <a:pathLst>
                <a:path w="66" h="47">
                  <a:moveTo>
                    <a:pt x="66" y="47"/>
                  </a:moveTo>
                  <a:cubicBezTo>
                    <a:pt x="66" y="47"/>
                    <a:pt x="23" y="39"/>
                    <a:pt x="0" y="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9" presetClass="entr" presetSubtype="0" decel="100000" fill="hold" nodeType="withEffect">
                                  <p:stCondLst>
                                    <p:cond delay="175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360"/>
                                          </p:val>
                                        </p:tav>
                                        <p:tav tm="100000">
                                          <p:val>
                                            <p:fltVal val="0"/>
                                          </p:val>
                                        </p:tav>
                                      </p:tavLst>
                                    </p:anim>
                                    <p:animEffect transition="in" filter="fade">
                                      <p:cBhvr>
                                        <p:cTn id="13" dur="500"/>
                                        <p:tgtEl>
                                          <p:spTgt spid="7"/>
                                        </p:tgtEl>
                                      </p:cBhvr>
                                    </p:animEffect>
                                  </p:childTnLst>
                                </p:cTn>
                              </p:par>
                              <p:par>
                                <p:cTn id="14" presetID="10" presetClass="entr" presetSubtype="0"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7" y="2593083"/>
            <a:ext cx="4719177" cy="3985706"/>
          </a:xfrm>
          <a:prstGeom prst="rect">
            <a:avLst/>
          </a:prstGeom>
          <a:ln>
            <a:solidFill>
              <a:srgbClr val="00B0F0"/>
            </a:solidFill>
          </a:ln>
        </p:spPr>
        <p:style>
          <a:lnRef idx="3">
            <a:schemeClr val="lt1"/>
          </a:lnRef>
          <a:fillRef idx="1">
            <a:schemeClr val="accent2"/>
          </a:fillRef>
          <a:effectRef idx="1">
            <a:schemeClr val="accent2"/>
          </a:effectRef>
          <a:fontRef idx="minor">
            <a:schemeClr val="lt1"/>
          </a:fontRef>
        </p:style>
        <p:txBody>
          <a:bodyPr wrap="square" anchor="t">
            <a:spAutoFit/>
          </a:bodyPr>
          <a:lstStyle/>
          <a:p>
            <a:pPr marL="342900" indent="-342900">
              <a:buFont typeface="Wingdings" pitchFamily="2" charset="2"/>
              <a:buChar char="ü"/>
              <a:defRPr/>
            </a:pPr>
            <a:endParaRPr lang="en-US" sz="1800">
              <a:latin typeface="+mn-lt"/>
              <a:ea typeface="Verdana"/>
            </a:endParaRPr>
          </a:p>
          <a:p>
            <a:pPr marL="342900" indent="-342900">
              <a:buFont typeface="Wingdings" pitchFamily="2" charset="2"/>
              <a:buChar char="ü"/>
              <a:defRPr/>
            </a:pPr>
            <a:r>
              <a:rPr lang="en-US" sz="1800" b="1">
                <a:solidFill>
                  <a:schemeClr val="bg1"/>
                </a:solidFill>
                <a:latin typeface="+mn-lt"/>
                <a:cs typeface="Arial"/>
              </a:rPr>
              <a:t>Meaning the </a:t>
            </a:r>
            <a:r>
              <a:rPr lang="en-US" sz="1800" b="1">
                <a:solidFill>
                  <a:schemeClr val="accent6">
                    <a:lumMod val="60000"/>
                    <a:lumOff val="40000"/>
                  </a:schemeClr>
                </a:solidFill>
                <a:latin typeface="+mn-lt"/>
                <a:cs typeface="Arial"/>
              </a:rPr>
              <a:t>willingness to empower both individuals and teams;</a:t>
            </a:r>
            <a:r>
              <a:rPr lang="en-US" sz="1800" b="1">
                <a:solidFill>
                  <a:srgbClr val="C00000"/>
                </a:solidFill>
                <a:latin typeface="+mn-lt"/>
                <a:cs typeface="Arial"/>
              </a:rPr>
              <a:t> </a:t>
            </a:r>
            <a:r>
              <a:rPr lang="en-US" sz="1800" b="1">
                <a:solidFill>
                  <a:schemeClr val="bg1"/>
                </a:solidFill>
                <a:latin typeface="+mn-lt"/>
                <a:cs typeface="Arial"/>
              </a:rPr>
              <a:t>to have decisions made as close as possible to the point where they will be put into practice. </a:t>
            </a:r>
            <a:endParaRPr lang="en-US" sz="1800" b="1">
              <a:solidFill>
                <a:schemeClr val="bg1"/>
              </a:solidFill>
              <a:latin typeface="+mn-lt"/>
              <a:ea typeface="Verdana"/>
            </a:endParaRPr>
          </a:p>
          <a:p>
            <a:pPr marL="342900" indent="-342900">
              <a:buFont typeface="Wingdings" pitchFamily="2" charset="2"/>
              <a:buChar char="ü"/>
              <a:defRPr/>
            </a:pPr>
            <a:endParaRPr lang="en-US" sz="1800">
              <a:latin typeface="+mn-lt"/>
              <a:ea typeface="Verdana"/>
            </a:endParaRPr>
          </a:p>
          <a:p>
            <a:pPr marL="342900" indent="-342900">
              <a:buFont typeface="Wingdings" pitchFamily="2" charset="2"/>
              <a:buChar char="ü"/>
              <a:defRPr/>
            </a:pPr>
            <a:r>
              <a:rPr lang="en-US" sz="1800" b="1">
                <a:solidFill>
                  <a:schemeClr val="bg1"/>
                </a:solidFill>
                <a:latin typeface="+mn-lt"/>
                <a:cs typeface="Arial"/>
              </a:rPr>
              <a:t>Trust also means </a:t>
            </a:r>
            <a:r>
              <a:rPr lang="en-US" sz="1800" b="1">
                <a:solidFill>
                  <a:schemeClr val="accent6">
                    <a:lumMod val="60000"/>
                    <a:lumOff val="40000"/>
                  </a:schemeClr>
                </a:solidFill>
                <a:latin typeface="+mn-lt"/>
                <a:cs typeface="Arial"/>
              </a:rPr>
              <a:t>giving priority, within the company, to real openness toward other people and the widest possible sharing of ideas and information</a:t>
            </a:r>
            <a:r>
              <a:rPr lang="en-US" sz="1800" b="1">
                <a:solidFill>
                  <a:srgbClr val="C00000"/>
                </a:solidFill>
                <a:latin typeface="+mn-lt"/>
                <a:cs typeface="Arial"/>
              </a:rPr>
              <a:t>.</a:t>
            </a:r>
            <a:endParaRPr lang="en-US" sz="1800" b="1">
              <a:solidFill>
                <a:srgbClr val="C00000"/>
              </a:solidFill>
              <a:latin typeface="+mn-lt"/>
              <a:ea typeface="Verdana"/>
              <a:cs typeface="Arial"/>
            </a:endParaRPr>
          </a:p>
          <a:p>
            <a:pPr marL="342900" indent="-342900">
              <a:buFont typeface="Wingdings" pitchFamily="2" charset="2"/>
              <a:buChar char="ü"/>
              <a:defRPr/>
            </a:pPr>
            <a:endParaRPr lang="en-US">
              <a:latin typeface="+mn-lt"/>
            </a:endParaRPr>
          </a:p>
        </p:txBody>
      </p:sp>
      <p:sp>
        <p:nvSpPr>
          <p:cNvPr id="43012" name="Title 3"/>
          <p:cNvSpPr>
            <a:spLocks noGrp="1"/>
          </p:cNvSpPr>
          <p:nvPr>
            <p:ph type="title"/>
          </p:nvPr>
        </p:nvSpPr>
        <p:spPr>
          <a:xfrm>
            <a:off x="923805" y="1073031"/>
            <a:ext cx="2100969" cy="528951"/>
          </a:xfrm>
        </p:spPr>
        <p:txBody>
          <a:bodyPr>
            <a:normAutofit/>
          </a:bodyPr>
          <a:lstStyle/>
          <a:p>
            <a:r>
              <a:rPr lang="en-US" sz="4000" b="1">
                <a:latin typeface="+mn-lt"/>
                <a:ea typeface="Verdana"/>
                <a:cs typeface="Verdana"/>
              </a:rPr>
              <a:t>Trust</a:t>
            </a:r>
          </a:p>
        </p:txBody>
      </p:sp>
      <p:sp>
        <p:nvSpPr>
          <p:cNvPr id="5" name="Round Same Side Corner Rectangle 4"/>
          <p:cNvSpPr/>
          <p:nvPr/>
        </p:nvSpPr>
        <p:spPr bwMode="auto">
          <a:xfrm>
            <a:off x="-5055" y="2367720"/>
            <a:ext cx="2467244" cy="221742"/>
          </a:xfrm>
          <a:prstGeom prst="round2SameRect">
            <a:avLst/>
          </a:prstGeom>
          <a:ln>
            <a:solidFill>
              <a:srgbClr val="00B0F0"/>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45720" tIns="45720" rIns="45720" bIns="0" numCol="1" rtlCol="0" anchor="t" anchorCtr="0" compatLnSpc="1">
            <a:prstTxWarp prst="textNoShape">
              <a:avLst/>
            </a:prstTxWarp>
          </a:bodyPr>
          <a:lstStyle/>
          <a:p>
            <a:pPr defTabSz="914400">
              <a:lnSpc>
                <a:spcPct val="85000"/>
              </a:lnSpc>
            </a:pPr>
            <a:r>
              <a:rPr lang="en-US" sz="1400" b="1">
                <a:solidFill>
                  <a:schemeClr val="bg1"/>
                </a:solidFill>
                <a:latin typeface="+mn-lt"/>
                <a:cs typeface="Arial" charset="0"/>
              </a:rPr>
              <a:t>Implies…</a:t>
            </a:r>
          </a:p>
        </p:txBody>
      </p:sp>
      <p:grpSp>
        <p:nvGrpSpPr>
          <p:cNvPr id="6" name="Group 5">
            <a:extLst>
              <a:ext uri="{FF2B5EF4-FFF2-40B4-BE49-F238E27FC236}">
                <a16:creationId xmlns:a16="http://schemas.microsoft.com/office/drawing/2014/main" id="{9389F21D-0717-4539-BA87-C803C3C71B40}"/>
              </a:ext>
            </a:extLst>
          </p:cNvPr>
          <p:cNvGrpSpPr/>
          <p:nvPr/>
        </p:nvGrpSpPr>
        <p:grpSpPr>
          <a:xfrm>
            <a:off x="5969541" y="830988"/>
            <a:ext cx="5172195" cy="5196024"/>
            <a:chOff x="8028338" y="3323663"/>
            <a:chExt cx="1382942" cy="1382942"/>
          </a:xfrm>
        </p:grpSpPr>
        <p:sp>
          <p:nvSpPr>
            <p:cNvPr id="7" name="Oval 6">
              <a:extLst>
                <a:ext uri="{FF2B5EF4-FFF2-40B4-BE49-F238E27FC236}">
                  <a16:creationId xmlns:a16="http://schemas.microsoft.com/office/drawing/2014/main" id="{705B3A05-93AB-4E55-8B32-41F3BB6B5DF1}"/>
                </a:ext>
              </a:extLst>
            </p:cNvPr>
            <p:cNvSpPr/>
            <p:nvPr/>
          </p:nvSpPr>
          <p:spPr>
            <a:xfrm>
              <a:off x="8028338" y="3323663"/>
              <a:ext cx="1382942" cy="1382942"/>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8" name="CaixaDeTexto 96">
              <a:extLst>
                <a:ext uri="{FF2B5EF4-FFF2-40B4-BE49-F238E27FC236}">
                  <a16:creationId xmlns:a16="http://schemas.microsoft.com/office/drawing/2014/main" id="{EB455935-DF0A-4794-8699-4868B3CC72E5}"/>
                </a:ext>
              </a:extLst>
            </p:cNvPr>
            <p:cNvSpPr txBox="1"/>
            <p:nvPr/>
          </p:nvSpPr>
          <p:spPr>
            <a:xfrm>
              <a:off x="8259474" y="4469447"/>
              <a:ext cx="913081" cy="106584"/>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Trust</a:t>
              </a:r>
            </a:p>
          </p:txBody>
        </p:sp>
      </p:grpSp>
      <p:grpSp>
        <p:nvGrpSpPr>
          <p:cNvPr id="9" name="Groupe 106">
            <a:extLst>
              <a:ext uri="{FF2B5EF4-FFF2-40B4-BE49-F238E27FC236}">
                <a16:creationId xmlns:a16="http://schemas.microsoft.com/office/drawing/2014/main" id="{678EB971-81CC-489F-87EF-86773ED7C06B}"/>
              </a:ext>
            </a:extLst>
          </p:cNvPr>
          <p:cNvGrpSpPr/>
          <p:nvPr/>
        </p:nvGrpSpPr>
        <p:grpSpPr>
          <a:xfrm>
            <a:off x="6984686" y="2589462"/>
            <a:ext cx="2947253" cy="1762190"/>
            <a:chOff x="2095501" y="2178051"/>
            <a:chExt cx="296863" cy="198437"/>
          </a:xfrm>
        </p:grpSpPr>
        <p:sp>
          <p:nvSpPr>
            <p:cNvPr id="10" name="Freeform 595">
              <a:extLst>
                <a:ext uri="{FF2B5EF4-FFF2-40B4-BE49-F238E27FC236}">
                  <a16:creationId xmlns:a16="http://schemas.microsoft.com/office/drawing/2014/main" id="{EA8F3523-9CED-40C2-901F-888CA80B62F7}"/>
                </a:ext>
              </a:extLst>
            </p:cNvPr>
            <p:cNvSpPr>
              <a:spLocks/>
            </p:cNvSpPr>
            <p:nvPr/>
          </p:nvSpPr>
          <p:spPr bwMode="auto">
            <a:xfrm>
              <a:off x="2095501" y="2284413"/>
              <a:ext cx="147638" cy="92075"/>
            </a:xfrm>
            <a:custGeom>
              <a:avLst/>
              <a:gdLst/>
              <a:ahLst/>
              <a:cxnLst>
                <a:cxn ang="0">
                  <a:pos x="107" y="51"/>
                </a:cxn>
                <a:cxn ang="0">
                  <a:pos x="107" y="65"/>
                </a:cxn>
                <a:cxn ang="0">
                  <a:pos x="107" y="65"/>
                </a:cxn>
                <a:cxn ang="0">
                  <a:pos x="92" y="65"/>
                </a:cxn>
                <a:cxn ang="0">
                  <a:pos x="38" y="11"/>
                </a:cxn>
                <a:cxn ang="0">
                  <a:pos x="0" y="2"/>
                </a:cxn>
              </a:cxnLst>
              <a:rect l="0" t="0" r="r" b="b"/>
              <a:pathLst>
                <a:path w="111" h="69">
                  <a:moveTo>
                    <a:pt x="107" y="51"/>
                  </a:moveTo>
                  <a:cubicBezTo>
                    <a:pt x="111" y="55"/>
                    <a:pt x="111" y="61"/>
                    <a:pt x="107" y="65"/>
                  </a:cubicBezTo>
                  <a:cubicBezTo>
                    <a:pt x="107" y="65"/>
                    <a:pt x="107" y="65"/>
                    <a:pt x="107" y="65"/>
                  </a:cubicBezTo>
                  <a:cubicBezTo>
                    <a:pt x="103" y="69"/>
                    <a:pt x="96" y="69"/>
                    <a:pt x="92" y="65"/>
                  </a:cubicBezTo>
                  <a:cubicBezTo>
                    <a:pt x="92" y="65"/>
                    <a:pt x="54" y="19"/>
                    <a:pt x="38" y="11"/>
                  </a:cubicBezTo>
                  <a:cubicBezTo>
                    <a:pt x="17" y="0"/>
                    <a:pt x="0" y="2"/>
                    <a:pt x="0" y="2"/>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1" name="Freeform 596">
              <a:extLst>
                <a:ext uri="{FF2B5EF4-FFF2-40B4-BE49-F238E27FC236}">
                  <a16:creationId xmlns:a16="http://schemas.microsoft.com/office/drawing/2014/main" id="{0C5E8A18-57A3-4823-8FD7-D8FCE7755467}"/>
                </a:ext>
              </a:extLst>
            </p:cNvPr>
            <p:cNvSpPr>
              <a:spLocks/>
            </p:cNvSpPr>
            <p:nvPr/>
          </p:nvSpPr>
          <p:spPr bwMode="auto">
            <a:xfrm>
              <a:off x="2198689" y="2293938"/>
              <a:ext cx="69850" cy="68263"/>
            </a:xfrm>
            <a:custGeom>
              <a:avLst/>
              <a:gdLst/>
              <a:ahLst/>
              <a:cxnLst>
                <a:cxn ang="0">
                  <a:pos x="15" y="0"/>
                </a:cxn>
                <a:cxn ang="0">
                  <a:pos x="48" y="33"/>
                </a:cxn>
                <a:cxn ang="0">
                  <a:pos x="48" y="47"/>
                </a:cxn>
                <a:cxn ang="0">
                  <a:pos x="48" y="47"/>
                </a:cxn>
                <a:cxn ang="0">
                  <a:pos x="34" y="47"/>
                </a:cxn>
                <a:cxn ang="0">
                  <a:pos x="0" y="14"/>
                </a:cxn>
              </a:cxnLst>
              <a:rect l="0" t="0" r="r" b="b"/>
              <a:pathLst>
                <a:path w="52" h="51">
                  <a:moveTo>
                    <a:pt x="15" y="0"/>
                  </a:moveTo>
                  <a:cubicBezTo>
                    <a:pt x="48" y="33"/>
                    <a:pt x="48" y="33"/>
                    <a:pt x="48" y="33"/>
                  </a:cubicBezTo>
                  <a:cubicBezTo>
                    <a:pt x="52" y="37"/>
                    <a:pt x="52" y="43"/>
                    <a:pt x="48" y="47"/>
                  </a:cubicBezTo>
                  <a:cubicBezTo>
                    <a:pt x="48" y="47"/>
                    <a:pt x="48" y="47"/>
                    <a:pt x="48" y="47"/>
                  </a:cubicBezTo>
                  <a:cubicBezTo>
                    <a:pt x="44" y="51"/>
                    <a:pt x="38" y="51"/>
                    <a:pt x="34" y="47"/>
                  </a:cubicBezTo>
                  <a:cubicBezTo>
                    <a:pt x="0" y="14"/>
                    <a:pt x="0" y="14"/>
                    <a:pt x="0" y="14"/>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 name="Freeform 597">
              <a:extLst>
                <a:ext uri="{FF2B5EF4-FFF2-40B4-BE49-F238E27FC236}">
                  <a16:creationId xmlns:a16="http://schemas.microsoft.com/office/drawing/2014/main" id="{05D63083-91FB-466B-8520-FC58207C63E9}"/>
                </a:ext>
              </a:extLst>
            </p:cNvPr>
            <p:cNvSpPr>
              <a:spLocks/>
            </p:cNvSpPr>
            <p:nvPr/>
          </p:nvSpPr>
          <p:spPr bwMode="auto">
            <a:xfrm>
              <a:off x="2236789" y="2251076"/>
              <a:ext cx="88900" cy="92075"/>
            </a:xfrm>
            <a:custGeom>
              <a:avLst/>
              <a:gdLst/>
              <a:ahLst/>
              <a:cxnLst>
                <a:cxn ang="0">
                  <a:pos x="22" y="0"/>
                </a:cxn>
                <a:cxn ang="0">
                  <a:pos x="62" y="50"/>
                </a:cxn>
                <a:cxn ang="0">
                  <a:pos x="62" y="65"/>
                </a:cxn>
                <a:cxn ang="0">
                  <a:pos x="62" y="65"/>
                </a:cxn>
                <a:cxn ang="0">
                  <a:pos x="48" y="65"/>
                </a:cxn>
                <a:cxn ang="0">
                  <a:pos x="0" y="17"/>
                </a:cxn>
              </a:cxnLst>
              <a:rect l="0" t="0" r="r" b="b"/>
              <a:pathLst>
                <a:path w="66" h="69">
                  <a:moveTo>
                    <a:pt x="22" y="0"/>
                  </a:moveTo>
                  <a:cubicBezTo>
                    <a:pt x="62" y="50"/>
                    <a:pt x="62" y="50"/>
                    <a:pt x="62" y="50"/>
                  </a:cubicBezTo>
                  <a:cubicBezTo>
                    <a:pt x="66" y="54"/>
                    <a:pt x="66" y="61"/>
                    <a:pt x="62" y="65"/>
                  </a:cubicBezTo>
                  <a:cubicBezTo>
                    <a:pt x="62" y="65"/>
                    <a:pt x="62" y="65"/>
                    <a:pt x="62" y="65"/>
                  </a:cubicBezTo>
                  <a:cubicBezTo>
                    <a:pt x="58" y="69"/>
                    <a:pt x="52" y="69"/>
                    <a:pt x="48" y="65"/>
                  </a:cubicBezTo>
                  <a:cubicBezTo>
                    <a:pt x="0" y="17"/>
                    <a:pt x="0" y="17"/>
                    <a:pt x="0" y="17"/>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4" name="Freeform 598">
              <a:extLst>
                <a:ext uri="{FF2B5EF4-FFF2-40B4-BE49-F238E27FC236}">
                  <a16:creationId xmlns:a16="http://schemas.microsoft.com/office/drawing/2014/main" id="{DCDCD0D2-9D73-44BF-9280-BC89AD68FFC7}"/>
                </a:ext>
              </a:extLst>
            </p:cNvPr>
            <p:cNvSpPr>
              <a:spLocks/>
            </p:cNvSpPr>
            <p:nvPr/>
          </p:nvSpPr>
          <p:spPr bwMode="auto">
            <a:xfrm>
              <a:off x="2166939" y="2190749"/>
              <a:ext cx="225425" cy="76200"/>
            </a:xfrm>
            <a:custGeom>
              <a:avLst/>
              <a:gdLst/>
              <a:ahLst/>
              <a:cxnLst>
                <a:cxn ang="0">
                  <a:pos x="168" y="9"/>
                </a:cxn>
                <a:cxn ang="0">
                  <a:pos x="130" y="24"/>
                </a:cxn>
                <a:cxn ang="0">
                  <a:pos x="70" y="1"/>
                </a:cxn>
                <a:cxn ang="0">
                  <a:pos x="8" y="27"/>
                </a:cxn>
                <a:cxn ang="0">
                  <a:pos x="2" y="40"/>
                </a:cxn>
                <a:cxn ang="0">
                  <a:pos x="2" y="40"/>
                </a:cxn>
                <a:cxn ang="0">
                  <a:pos x="16" y="46"/>
                </a:cxn>
                <a:cxn ang="0">
                  <a:pos x="58" y="29"/>
                </a:cxn>
                <a:cxn ang="0">
                  <a:pos x="95" y="55"/>
                </a:cxn>
                <a:cxn ang="0">
                  <a:pos x="118" y="54"/>
                </a:cxn>
              </a:cxnLst>
              <a:rect l="0" t="0" r="r" b="b"/>
              <a:pathLst>
                <a:path w="168" h="57">
                  <a:moveTo>
                    <a:pt x="168" y="9"/>
                  </a:moveTo>
                  <a:cubicBezTo>
                    <a:pt x="168" y="9"/>
                    <a:pt x="142" y="25"/>
                    <a:pt x="130" y="24"/>
                  </a:cubicBezTo>
                  <a:cubicBezTo>
                    <a:pt x="113" y="23"/>
                    <a:pt x="87" y="2"/>
                    <a:pt x="70" y="1"/>
                  </a:cubicBezTo>
                  <a:cubicBezTo>
                    <a:pt x="59" y="0"/>
                    <a:pt x="8" y="27"/>
                    <a:pt x="8" y="27"/>
                  </a:cubicBezTo>
                  <a:cubicBezTo>
                    <a:pt x="3" y="29"/>
                    <a:pt x="0" y="35"/>
                    <a:pt x="2" y="40"/>
                  </a:cubicBezTo>
                  <a:cubicBezTo>
                    <a:pt x="2" y="40"/>
                    <a:pt x="2" y="40"/>
                    <a:pt x="2" y="40"/>
                  </a:cubicBezTo>
                  <a:cubicBezTo>
                    <a:pt x="5" y="46"/>
                    <a:pt x="11" y="48"/>
                    <a:pt x="16" y="46"/>
                  </a:cubicBezTo>
                  <a:cubicBezTo>
                    <a:pt x="58" y="29"/>
                    <a:pt x="58" y="29"/>
                    <a:pt x="58" y="29"/>
                  </a:cubicBezTo>
                  <a:cubicBezTo>
                    <a:pt x="58" y="29"/>
                    <a:pt x="78" y="52"/>
                    <a:pt x="95" y="55"/>
                  </a:cubicBezTo>
                  <a:cubicBezTo>
                    <a:pt x="109" y="57"/>
                    <a:pt x="118" y="54"/>
                    <a:pt x="118" y="54"/>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5" name="Freeform 599">
              <a:extLst>
                <a:ext uri="{FF2B5EF4-FFF2-40B4-BE49-F238E27FC236}">
                  <a16:creationId xmlns:a16="http://schemas.microsoft.com/office/drawing/2014/main" id="{9B53A8B0-2F2D-47B5-B19C-2BE8D8ED6C06}"/>
                </a:ext>
              </a:extLst>
            </p:cNvPr>
            <p:cNvSpPr>
              <a:spLocks/>
            </p:cNvSpPr>
            <p:nvPr/>
          </p:nvSpPr>
          <p:spPr bwMode="auto">
            <a:xfrm>
              <a:off x="2266951" y="2322513"/>
              <a:ext cx="25400" cy="25400"/>
            </a:xfrm>
            <a:custGeom>
              <a:avLst/>
              <a:gdLst/>
              <a:ahLst/>
              <a:cxnLst>
                <a:cxn ang="0">
                  <a:pos x="15" y="0"/>
                </a:cxn>
                <a:cxn ang="0">
                  <a:pos x="15" y="15"/>
                </a:cxn>
                <a:cxn ang="0">
                  <a:pos x="15" y="15"/>
                </a:cxn>
                <a:cxn ang="0">
                  <a:pos x="0" y="15"/>
                </a:cxn>
              </a:cxnLst>
              <a:rect l="0" t="0" r="r" b="b"/>
              <a:pathLst>
                <a:path w="19" h="19">
                  <a:moveTo>
                    <a:pt x="15" y="0"/>
                  </a:moveTo>
                  <a:cubicBezTo>
                    <a:pt x="19" y="4"/>
                    <a:pt x="19" y="11"/>
                    <a:pt x="15" y="15"/>
                  </a:cubicBezTo>
                  <a:cubicBezTo>
                    <a:pt x="15" y="15"/>
                    <a:pt x="15" y="15"/>
                    <a:pt x="15" y="15"/>
                  </a:cubicBezTo>
                  <a:cubicBezTo>
                    <a:pt x="11" y="19"/>
                    <a:pt x="4" y="19"/>
                    <a:pt x="0" y="15"/>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6" name="Freeform 600">
              <a:extLst>
                <a:ext uri="{FF2B5EF4-FFF2-40B4-BE49-F238E27FC236}">
                  <a16:creationId xmlns:a16="http://schemas.microsoft.com/office/drawing/2014/main" id="{8CAAE2DE-6654-404A-B7C3-28CC71D162D2}"/>
                </a:ext>
              </a:extLst>
            </p:cNvPr>
            <p:cNvSpPr>
              <a:spLocks/>
            </p:cNvSpPr>
            <p:nvPr/>
          </p:nvSpPr>
          <p:spPr bwMode="auto">
            <a:xfrm>
              <a:off x="2317751" y="2284413"/>
              <a:ext cx="74613" cy="26988"/>
            </a:xfrm>
            <a:custGeom>
              <a:avLst/>
              <a:gdLst/>
              <a:ahLst/>
              <a:cxnLst>
                <a:cxn ang="0">
                  <a:pos x="0" y="20"/>
                </a:cxn>
                <a:cxn ang="0">
                  <a:pos x="56" y="0"/>
                </a:cxn>
              </a:cxnLst>
              <a:rect l="0" t="0" r="r" b="b"/>
              <a:pathLst>
                <a:path w="56" h="20">
                  <a:moveTo>
                    <a:pt x="0" y="20"/>
                  </a:moveTo>
                  <a:cubicBezTo>
                    <a:pt x="0" y="20"/>
                    <a:pt x="43" y="17"/>
                    <a:pt x="56" y="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 name="Freeform 601">
              <a:extLst>
                <a:ext uri="{FF2B5EF4-FFF2-40B4-BE49-F238E27FC236}">
                  <a16:creationId xmlns:a16="http://schemas.microsoft.com/office/drawing/2014/main" id="{A4D274DA-5AAB-41E1-A27F-D3B9C974EA73}"/>
                </a:ext>
              </a:extLst>
            </p:cNvPr>
            <p:cNvSpPr>
              <a:spLocks/>
            </p:cNvSpPr>
            <p:nvPr/>
          </p:nvSpPr>
          <p:spPr bwMode="auto">
            <a:xfrm>
              <a:off x="2109789" y="2178051"/>
              <a:ext cx="120650" cy="23813"/>
            </a:xfrm>
            <a:custGeom>
              <a:avLst/>
              <a:gdLst/>
              <a:ahLst/>
              <a:cxnLst>
                <a:cxn ang="0">
                  <a:pos x="0" y="8"/>
                </a:cxn>
                <a:cxn ang="0">
                  <a:pos x="90" y="18"/>
                </a:cxn>
              </a:cxnLst>
              <a:rect l="0" t="0" r="r" b="b"/>
              <a:pathLst>
                <a:path w="90" h="18">
                  <a:moveTo>
                    <a:pt x="0" y="8"/>
                  </a:moveTo>
                  <a:cubicBezTo>
                    <a:pt x="34" y="0"/>
                    <a:pt x="90" y="18"/>
                    <a:pt x="90" y="18"/>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9" presetClass="entr" presetSubtype="0" decel="100000" fill="hold" nodeType="withEffect">
                                  <p:stCondLst>
                                    <p:cond delay="20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 calcmode="lin" valueType="num">
                                      <p:cBhvr>
                                        <p:cTn id="12" dur="500" fill="hold"/>
                                        <p:tgtEl>
                                          <p:spTgt spid="6"/>
                                        </p:tgtEl>
                                        <p:attrNameLst>
                                          <p:attrName>style.rotation</p:attrName>
                                        </p:attrNameLst>
                                      </p:cBhvr>
                                      <p:tavLst>
                                        <p:tav tm="0">
                                          <p:val>
                                            <p:fltVal val="360"/>
                                          </p:val>
                                        </p:tav>
                                        <p:tav tm="100000">
                                          <p:val>
                                            <p:fltVal val="0"/>
                                          </p:val>
                                        </p:tav>
                                      </p:tavLst>
                                    </p:anim>
                                    <p:animEffect transition="in" filter="fade">
                                      <p:cBhvr>
                                        <p:cTn id="13" dur="500"/>
                                        <p:tgtEl>
                                          <p:spTgt spid="6"/>
                                        </p:tgtEl>
                                      </p:cBhvr>
                                    </p:animEffect>
                                  </p:childTnLst>
                                </p:cTn>
                              </p:par>
                              <p:par>
                                <p:cTn id="14" presetID="10" presetClass="entr" presetSubtype="0" fill="hold"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ChangeArrowheads="1"/>
          </p:cNvSpPr>
          <p:nvPr/>
        </p:nvSpPr>
        <p:spPr bwMode="auto">
          <a:xfrm>
            <a:off x="147265" y="3587266"/>
            <a:ext cx="4450080" cy="3046988"/>
          </a:xfrm>
          <a:prstGeom prst="rect">
            <a:avLst/>
          </a:prstGeom>
          <a:solidFill>
            <a:srgbClr val="92D050"/>
          </a:solidFill>
          <a:ln>
            <a:noFill/>
          </a:ln>
        </p:spPr>
        <p:txBody>
          <a:bodyPr wrap="square">
            <a:spAutoFit/>
          </a:bodyPr>
          <a:lstStyle/>
          <a:p>
            <a:pPr marL="342900" indent="-342900">
              <a:buFont typeface="Wingdings" pitchFamily="2" charset="2"/>
              <a:buChar char="ü"/>
            </a:pPr>
            <a:r>
              <a:rPr lang="en-US" altLang="en-US" sz="2400" b="1">
                <a:solidFill>
                  <a:schemeClr val="bg1"/>
                </a:solidFill>
                <a:latin typeface="+mn-lt"/>
              </a:rPr>
              <a:t>Independence in thought, judgment and deeds.</a:t>
            </a:r>
          </a:p>
          <a:p>
            <a:pPr marL="342900" indent="-342900">
              <a:buFont typeface="Wingdings" pitchFamily="2" charset="2"/>
              <a:buChar char="ü"/>
            </a:pPr>
            <a:endParaRPr lang="en-US" altLang="en-US" sz="2400">
              <a:solidFill>
                <a:schemeClr val="bg1"/>
              </a:solidFill>
              <a:latin typeface="+mn-lt"/>
            </a:endParaRPr>
          </a:p>
          <a:p>
            <a:pPr marL="342900" indent="-342900">
              <a:buFont typeface="Wingdings" pitchFamily="2" charset="2"/>
              <a:buChar char="ü"/>
            </a:pPr>
            <a:r>
              <a:rPr lang="en-US" altLang="en-US" sz="2400" b="1">
                <a:solidFill>
                  <a:schemeClr val="bg1"/>
                </a:solidFill>
                <a:latin typeface="+mn-lt"/>
              </a:rPr>
              <a:t>Tolerance, respect for others and for different cultures and customs.</a:t>
            </a:r>
            <a:endParaRPr lang="en-US" altLang="en-US" sz="2400">
              <a:latin typeface="+mn-lt"/>
            </a:endParaRPr>
          </a:p>
        </p:txBody>
      </p:sp>
      <p:sp>
        <p:nvSpPr>
          <p:cNvPr id="44036" name="Title 2"/>
          <p:cNvSpPr>
            <a:spLocks noGrp="1"/>
          </p:cNvSpPr>
          <p:nvPr>
            <p:ph type="title"/>
          </p:nvPr>
        </p:nvSpPr>
        <p:spPr>
          <a:xfrm>
            <a:off x="513498" y="967524"/>
            <a:ext cx="2769183" cy="458612"/>
          </a:xfrm>
        </p:spPr>
        <p:txBody>
          <a:bodyPr>
            <a:normAutofit/>
          </a:bodyPr>
          <a:lstStyle/>
          <a:p>
            <a:r>
              <a:rPr lang="en-US" sz="4000" b="1">
                <a:latin typeface="Verdana"/>
                <a:ea typeface="Verdana"/>
                <a:cs typeface="Verdana"/>
              </a:rPr>
              <a:t>Freedom</a:t>
            </a:r>
          </a:p>
        </p:txBody>
      </p:sp>
      <p:sp>
        <p:nvSpPr>
          <p:cNvPr id="5" name="Round Same Side Corner Rectangle 4"/>
          <p:cNvSpPr/>
          <p:nvPr/>
        </p:nvSpPr>
        <p:spPr bwMode="auto">
          <a:xfrm>
            <a:off x="147266" y="3258757"/>
            <a:ext cx="2549306" cy="338972"/>
          </a:xfrm>
          <a:prstGeom prst="round2SameRect">
            <a:avLst/>
          </a:prstGeom>
          <a:solidFill>
            <a:srgbClr val="92D050"/>
          </a:solidFill>
          <a:ln w="6350" cap="flat" cmpd="sng" algn="ctr">
            <a:noFill/>
            <a:prstDash val="solid"/>
            <a:round/>
            <a:headEnd type="none" w="med" len="med"/>
            <a:tailEnd type="none" w="med" len="med"/>
          </a:ln>
          <a:effectLst/>
        </p:spPr>
        <p:txBody>
          <a:bodyPr vert="horz" wrap="square" lIns="45720" tIns="45720" rIns="45720" bIns="0" numCol="1" rtlCol="0" anchor="t" anchorCtr="0" compatLnSpc="1">
            <a:prstTxWarp prst="textNoShape">
              <a:avLst/>
            </a:prstTxWarp>
          </a:bodyPr>
          <a:lstStyle/>
          <a:p>
            <a:pPr defTabSz="914400">
              <a:lnSpc>
                <a:spcPct val="85000"/>
              </a:lnSpc>
            </a:pPr>
            <a:r>
              <a:rPr lang="en-US" sz="1400" b="1">
                <a:solidFill>
                  <a:schemeClr val="bg1"/>
                </a:solidFill>
                <a:cs typeface="Arial" charset="0"/>
              </a:rPr>
              <a:t>Implies…</a:t>
            </a:r>
          </a:p>
        </p:txBody>
      </p:sp>
      <p:grpSp>
        <p:nvGrpSpPr>
          <p:cNvPr id="20" name="Group 19">
            <a:extLst>
              <a:ext uri="{FF2B5EF4-FFF2-40B4-BE49-F238E27FC236}">
                <a16:creationId xmlns:a16="http://schemas.microsoft.com/office/drawing/2014/main" id="{AC9EC822-991C-4622-93B4-6967884F5588}"/>
              </a:ext>
            </a:extLst>
          </p:cNvPr>
          <p:cNvGrpSpPr/>
          <p:nvPr/>
        </p:nvGrpSpPr>
        <p:grpSpPr>
          <a:xfrm>
            <a:off x="5734002" y="873723"/>
            <a:ext cx="5398743" cy="5339918"/>
            <a:chOff x="4423127" y="1304352"/>
            <a:chExt cx="1421207" cy="1421207"/>
          </a:xfrm>
        </p:grpSpPr>
        <p:sp>
          <p:nvSpPr>
            <p:cNvPr id="21" name="Oval 20">
              <a:extLst>
                <a:ext uri="{FF2B5EF4-FFF2-40B4-BE49-F238E27FC236}">
                  <a16:creationId xmlns:a16="http://schemas.microsoft.com/office/drawing/2014/main" id="{955450CF-E956-4DCD-B0C7-80C91498E669}"/>
                </a:ext>
              </a:extLst>
            </p:cNvPr>
            <p:cNvSpPr/>
            <p:nvPr/>
          </p:nvSpPr>
          <p:spPr>
            <a:xfrm>
              <a:off x="4423127" y="1304352"/>
              <a:ext cx="1421207" cy="142120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b="0" i="0" u="none" strike="noStrike" kern="0" cap="none" spc="0" normalizeH="0" baseline="0" noProof="0" dirty="0">
                <a:ln>
                  <a:noFill/>
                </a:ln>
                <a:solidFill>
                  <a:srgbClr val="9F958F">
                    <a:lumMod val="50000"/>
                  </a:srgbClr>
                </a:solidFill>
                <a:effectLst/>
                <a:uLnTx/>
                <a:uFillTx/>
                <a:cs typeface="Arial" panose="020B0604020202020204" pitchFamily="34" charset="0"/>
              </a:endParaRPr>
            </a:p>
          </p:txBody>
        </p:sp>
        <p:sp>
          <p:nvSpPr>
            <p:cNvPr id="22" name="CaixaDeTexto 96">
              <a:extLst>
                <a:ext uri="{FF2B5EF4-FFF2-40B4-BE49-F238E27FC236}">
                  <a16:creationId xmlns:a16="http://schemas.microsoft.com/office/drawing/2014/main" id="{85ABF64C-081F-489E-BC2B-BE57D1103E03}"/>
                </a:ext>
              </a:extLst>
            </p:cNvPr>
            <p:cNvSpPr txBox="1"/>
            <p:nvPr/>
          </p:nvSpPr>
          <p:spPr>
            <a:xfrm>
              <a:off x="4487332" y="2500150"/>
              <a:ext cx="1292796" cy="101164"/>
            </a:xfrm>
            <a:prstGeom prst="rect">
              <a:avLst/>
            </a:prstGeom>
            <a:noFill/>
          </p:spPr>
          <p:txBody>
            <a:bodyPr wrap="squar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solidFill>
                  <a:effectLst/>
                  <a:uLnTx/>
                  <a:uFillTx/>
                  <a:ea typeface="Segoe UI" panose="020B0502040204020203" pitchFamily="34" charset="0"/>
                  <a:cs typeface="Arial" panose="020B0604020202020204" pitchFamily="34" charset="0"/>
                </a:rPr>
                <a:t>Freedom</a:t>
              </a:r>
            </a:p>
          </p:txBody>
        </p:sp>
      </p:grpSp>
      <p:grpSp>
        <p:nvGrpSpPr>
          <p:cNvPr id="29" name="Groupe 102">
            <a:extLst>
              <a:ext uri="{FF2B5EF4-FFF2-40B4-BE49-F238E27FC236}">
                <a16:creationId xmlns:a16="http://schemas.microsoft.com/office/drawing/2014/main" id="{97EBAD6E-2691-4756-B012-BCF6DFF84922}"/>
              </a:ext>
            </a:extLst>
          </p:cNvPr>
          <p:cNvGrpSpPr/>
          <p:nvPr/>
        </p:nvGrpSpPr>
        <p:grpSpPr>
          <a:xfrm>
            <a:off x="6514290" y="1985754"/>
            <a:ext cx="3369013" cy="2268925"/>
            <a:chOff x="2622551" y="2170113"/>
            <a:chExt cx="342901" cy="204788"/>
          </a:xfrm>
        </p:grpSpPr>
        <p:sp>
          <p:nvSpPr>
            <p:cNvPr id="30" name="Freeform 592">
              <a:extLst>
                <a:ext uri="{FF2B5EF4-FFF2-40B4-BE49-F238E27FC236}">
                  <a16:creationId xmlns:a16="http://schemas.microsoft.com/office/drawing/2014/main" id="{61B5A59A-A1A3-4669-8E54-1B10D4AB1229}"/>
                </a:ext>
              </a:extLst>
            </p:cNvPr>
            <p:cNvSpPr>
              <a:spLocks/>
            </p:cNvSpPr>
            <p:nvPr/>
          </p:nvSpPr>
          <p:spPr bwMode="auto">
            <a:xfrm>
              <a:off x="2622551" y="2252663"/>
              <a:ext cx="252413" cy="112713"/>
            </a:xfrm>
            <a:custGeom>
              <a:avLst/>
              <a:gdLst/>
              <a:ahLst/>
              <a:cxnLst>
                <a:cxn ang="0">
                  <a:pos x="190" y="0"/>
                </a:cxn>
                <a:cxn ang="0">
                  <a:pos x="107" y="84"/>
                </a:cxn>
                <a:cxn ang="0">
                  <a:pos x="0" y="34"/>
                </a:cxn>
              </a:cxnLst>
              <a:rect l="0" t="0" r="r" b="b"/>
              <a:pathLst>
                <a:path w="190" h="84">
                  <a:moveTo>
                    <a:pt x="190" y="0"/>
                  </a:moveTo>
                  <a:cubicBezTo>
                    <a:pt x="137" y="9"/>
                    <a:pt x="100" y="47"/>
                    <a:pt x="107" y="84"/>
                  </a:cubicBezTo>
                  <a:cubicBezTo>
                    <a:pt x="100" y="47"/>
                    <a:pt x="52" y="24"/>
                    <a:pt x="0" y="34"/>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1" name="Freeform 593">
              <a:extLst>
                <a:ext uri="{FF2B5EF4-FFF2-40B4-BE49-F238E27FC236}">
                  <a16:creationId xmlns:a16="http://schemas.microsoft.com/office/drawing/2014/main" id="{6C16CEDF-54EA-40F5-8CFA-9D7CCE027070}"/>
                </a:ext>
              </a:extLst>
            </p:cNvPr>
            <p:cNvSpPr>
              <a:spLocks/>
            </p:cNvSpPr>
            <p:nvPr/>
          </p:nvSpPr>
          <p:spPr bwMode="auto">
            <a:xfrm>
              <a:off x="2689226" y="2170113"/>
              <a:ext cx="173038" cy="76200"/>
            </a:xfrm>
            <a:custGeom>
              <a:avLst/>
              <a:gdLst/>
              <a:ahLst/>
              <a:cxnLst>
                <a:cxn ang="0">
                  <a:pos x="130" y="0"/>
                </a:cxn>
                <a:cxn ang="0">
                  <a:pos x="73" y="57"/>
                </a:cxn>
                <a:cxn ang="0">
                  <a:pos x="0" y="23"/>
                </a:cxn>
              </a:cxnLst>
              <a:rect l="0" t="0" r="r" b="b"/>
              <a:pathLst>
                <a:path w="130" h="57">
                  <a:moveTo>
                    <a:pt x="130" y="0"/>
                  </a:moveTo>
                  <a:cubicBezTo>
                    <a:pt x="94" y="6"/>
                    <a:pt x="69" y="32"/>
                    <a:pt x="73" y="57"/>
                  </a:cubicBezTo>
                  <a:cubicBezTo>
                    <a:pt x="69" y="32"/>
                    <a:pt x="36" y="17"/>
                    <a:pt x="0" y="23"/>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32" name="Freeform 594">
              <a:extLst>
                <a:ext uri="{FF2B5EF4-FFF2-40B4-BE49-F238E27FC236}">
                  <a16:creationId xmlns:a16="http://schemas.microsoft.com/office/drawing/2014/main" id="{A84B4494-01CF-448B-8C72-1E3C15485259}"/>
                </a:ext>
              </a:extLst>
            </p:cNvPr>
            <p:cNvSpPr>
              <a:spLocks/>
            </p:cNvSpPr>
            <p:nvPr/>
          </p:nvSpPr>
          <p:spPr bwMode="auto">
            <a:xfrm>
              <a:off x="2827339" y="2314576"/>
              <a:ext cx="138113" cy="60325"/>
            </a:xfrm>
            <a:custGeom>
              <a:avLst/>
              <a:gdLst/>
              <a:ahLst/>
              <a:cxnLst>
                <a:cxn ang="0">
                  <a:pos x="103" y="0"/>
                </a:cxn>
                <a:cxn ang="0">
                  <a:pos x="58" y="45"/>
                </a:cxn>
                <a:cxn ang="0">
                  <a:pos x="0" y="18"/>
                </a:cxn>
              </a:cxnLst>
              <a:rect l="0" t="0" r="r" b="b"/>
              <a:pathLst>
                <a:path w="103" h="45">
                  <a:moveTo>
                    <a:pt x="103" y="0"/>
                  </a:moveTo>
                  <a:cubicBezTo>
                    <a:pt x="75" y="5"/>
                    <a:pt x="55" y="25"/>
                    <a:pt x="58" y="45"/>
                  </a:cubicBezTo>
                  <a:cubicBezTo>
                    <a:pt x="55" y="25"/>
                    <a:pt x="29" y="13"/>
                    <a:pt x="0" y="18"/>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fade">
                                      <p:cBhvr>
                                        <p:cTn id="7" dur="500"/>
                                        <p:tgtEl>
                                          <p:spTgt spid="44035"/>
                                        </p:tgtEl>
                                      </p:cBhvr>
                                    </p:animEffect>
                                  </p:childTnLst>
                                </p:cTn>
                              </p:par>
                              <p:par>
                                <p:cTn id="8" presetID="49" presetClass="entr" presetSubtype="0" decel="100000" fill="hold" nodeType="withEffect">
                                  <p:stCondLst>
                                    <p:cond delay="225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 calcmode="lin" valueType="num">
                                      <p:cBhvr>
                                        <p:cTn id="12" dur="500" fill="hold"/>
                                        <p:tgtEl>
                                          <p:spTgt spid="20"/>
                                        </p:tgtEl>
                                        <p:attrNameLst>
                                          <p:attrName>style.rotation</p:attrName>
                                        </p:attrNameLst>
                                      </p:cBhvr>
                                      <p:tavLst>
                                        <p:tav tm="0">
                                          <p:val>
                                            <p:fltVal val="360"/>
                                          </p:val>
                                        </p:tav>
                                        <p:tav tm="100000">
                                          <p:val>
                                            <p:fltVal val="0"/>
                                          </p:val>
                                        </p:tav>
                                      </p:tavLst>
                                    </p:anim>
                                    <p:animEffect transition="in" filter="fade">
                                      <p:cBhvr>
                                        <p:cTn id="13" dur="500"/>
                                        <p:tgtEl>
                                          <p:spTgt spid="20"/>
                                        </p:tgtEl>
                                      </p:cBhvr>
                                    </p:animEffect>
                                  </p:childTnLst>
                                </p:cTn>
                              </p:par>
                              <p:par>
                                <p:cTn id="14" presetID="10" presetClass="entr" presetSubtype="0" fill="hold" nodeType="withEffect">
                                  <p:stCondLst>
                                    <p:cond delay="225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 name="MMPROD_NEXTUNIQUEID" val="10010"/>
  <p:tag name="MMPROD_UIDATA" val="&lt;database version=&quot;8.0&quot;&gt;&lt;object type=&quot;1&quot; unique_id=&quot;10001&quot;&gt;&lt;object type=&quot;2&quot; unique_id=&quot;1583318&quot;&gt;&lt;object type=&quot;3&quot; unique_id=&quot;1583319&quot;&gt;&lt;property id=&quot;20148&quot; value=&quot;5&quot;/&gt;&lt;property id=&quot;20300&quot; value=&quot;Slide 1 - &amp;quot;Capgemini Values Workshop: Day 1&amp;quot;&quot;/&gt;&lt;property id=&quot;20307&quot; value=&quot;311&quot;/&gt;&lt;/object&gt;&lt;object type=&quot;3&quot; unique_id=&quot;1583358&quot;&gt;&lt;property id=&quot;20148&quot; value=&quot;5&quot;/&gt;&lt;property id=&quot;20300&quot; value=&quot;Slide 46&quot;/&gt;&lt;property id=&quot;20307&quot; value=&quot;350&quot;/&gt;&lt;/object&gt;&lt;object type=&quot;3&quot; unique_id=&quot;1649136&quot;&gt;&lt;property id=&quot;20148&quot; value=&quot;5&quot;/&gt;&lt;property id=&quot;20300&quot; value=&quot;Slide 2 - &amp;quot; Liz Cauffman|  FS SBU HR Processes Head,  NA Region  Rosemont, IL Financial Services SBU &amp;quot;&quot;/&gt;&lt;property id=&quot;20307&quot; value=&quot;541&quot;/&gt;&lt;/object&gt;&lt;object type=&quot;3&quot; unique_id=&quot;1649137&quot;&gt;&lt;property id=&quot;20148&quot; value=&quot;5&quot;/&gt;&lt;property id=&quot;20300&quot; value=&quot;Slide 3 - &amp;quot; Sheila Bhimani |  HR Business Partner Financial Services SBU &amp;quot;&quot;/&gt;&lt;property id=&quot;20307&quot; value=&quot;542&quot;/&gt;&lt;/object&gt;&lt;object type=&quot;3&quot; unique_id=&quot;1649138&quot;&gt;&lt;property id=&quot;20148&quot; value=&quot;5&quot;/&gt;&lt;property id=&quot;20300&quot; value=&quot;Slide 4 - &amp;quot;Bill Grish |  Sr. HR Partner Charlotte NC USA,  Financial Services SBU &amp;quot;&quot;/&gt;&lt;property id=&quot;20307&quot; value=&quot;543&quot;/&gt;&lt;/object&gt;&lt;object type=&quot;3&quot; unique_id=&quot;1649139&quot;&gt;&lt;property id=&quot;20148&quot; value=&quot;5&quot;/&gt;&lt;property id=&quot;20300&quot; value=&quot;Slide 5 - &amp;quot; Pijush Chatterjee| HR Business Partner Bloomington - IL, Financial Services SBU &amp;quot;&quot;/&gt;&lt;property id=&quot;20307&quot; value=&quot;544&quot;/&gt;&lt;/object&gt;&lt;object type=&quot;3&quot; unique_id=&quot;1649140&quot;&gt;&lt;property id=&quot;20148&quot; value=&quot;5&quot;/&gt;&lt;property id=&quot;20300&quot; value=&quot;Slide 6&quot;/&gt;&lt;property id=&quot;20307&quot; value=&quot;453&quot;/&gt;&lt;/object&gt;&lt;object type=&quot;3&quot; unique_id=&quot;1649141&quot;&gt;&lt;property id=&quot;20148&quot; value=&quot;5&quot;/&gt;&lt;property id=&quot;20300&quot; value=&quot;Slide 7&quot;/&gt;&lt;property id=&quot;20307&quot; value=&quot;454&quot;/&gt;&lt;/object&gt;&lt;object type=&quot;3&quot; unique_id=&quot;1649142&quot;&gt;&lt;property id=&quot;20148&quot; value=&quot;5&quot;/&gt;&lt;property id=&quot;20300&quot; value=&quot;Slide 8 - &amp;quot;Some well-known definitions of Value&amp;quot;&quot;/&gt;&lt;property id=&quot;20307&quot; value=&quot;455&quot;/&gt;&lt;/object&gt;&lt;object type=&quot;3&quot; unique_id=&quot;1649143&quot;&gt;&lt;property id=&quot;20148&quot; value=&quot;5&quot;/&gt;&lt;property id=&quot;20300&quot; value=&quot;Slide 9&quot;/&gt;&lt;property id=&quot;20307&quot; value=&quot;517&quot;/&gt;&lt;/object&gt;&lt;object type=&quot;3&quot; unique_id=&quot;1649144&quot;&gt;&lt;property id=&quot;20148&quot; value=&quot;5&quot;/&gt;&lt;property id=&quot;20300&quot; value=&quot;Slide 10 - &amp;quot;Values are the compass that kick-start and direct action and results&amp;quot;&quot;/&gt;&lt;property id=&quot;20307&quot; value=&quot;462&quot;/&gt;&lt;/object&gt;&lt;object type=&quot;3&quot; unique_id=&quot;1649145&quot;&gt;&lt;property id=&quot;20148&quot; value=&quot;5&quot;/&gt;&lt;property id=&quot;20300&quot; value=&quot;Slide 11&quot;/&gt;&lt;property id=&quot;20307&quot; value=&quot;489&quot;/&gt;&lt;/object&gt;&lt;object type=&quot;3&quot; unique_id=&quot;1649146&quot;&gt;&lt;property id=&quot;20148&quot; value=&quot;5&quot;/&gt;&lt;property id=&quot;20300&quot; value=&quot;Slide 12 - &amp;quot;What do others say about you?&amp;quot;&quot;/&gt;&lt;property id=&quot;20307&quot; value=&quot;460&quot;/&gt;&lt;/object&gt;&lt;object type=&quot;3&quot; unique_id=&quot;1649147&quot;&gt;&lt;property id=&quot;20148&quot; value=&quot;5&quot;/&gt;&lt;property id=&quot;20300&quot; value=&quot;Slide 13 - &amp;quot;Organizational and Personal Values &amp;amp; Culture &amp;quot;&quot;/&gt;&lt;property id=&quot;20307&quot; value=&quot;527&quot;/&gt;&lt;/object&gt;&lt;object type=&quot;3&quot; unique_id=&quot;1649148&quot;&gt;&lt;property id=&quot;20148&quot; value=&quot;5&quot;/&gt;&lt;property id=&quot;20300&quot; value=&quot;Slide 14 - &amp;quot;Our  Values and People Strategy  Seven Values lie at the heart of everything we do&amp;quot;&quot;/&gt;&lt;property id=&quot;20307&quot; value=&quot;518&quot;/&gt;&lt;/object&gt;&lt;object type=&quot;3&quot; unique_id=&quot;1649149&quot;&gt;&lt;property id=&quot;20148&quot; value=&quot;5&quot;/&gt;&lt;property id=&quot;20300&quot; value=&quot;Slide 15 - &amp;quot;Video: Our Values &amp;amp; Ethics&amp;quot;&quot;/&gt;&lt;property id=&quot;20307&quot; value=&quot;528&quot;/&gt;&lt;/object&gt;&lt;object type=&quot;3&quot; unique_id=&quot;1649150&quot;&gt;&lt;property id=&quot;20148&quot; value=&quot;5&quot;/&gt;&lt;property id=&quot;20300&quot; value=&quot;Slide 16 - &amp;quot;Honesty&amp;quot;&quot;/&gt;&lt;property id=&quot;20307&quot; value=&quot;464&quot;/&gt;&lt;/object&gt;&lt;object type=&quot;3&quot; unique_id=&quot;1649151&quot;&gt;&lt;property id=&quot;20148&quot; value=&quot;5&quot;/&gt;&lt;property id=&quot;20300&quot; value=&quot;Slide 17 - &amp;quot;Boldness&amp;quot;&quot;/&gt;&lt;property id=&quot;20307&quot; value=&quot;501&quot;/&gt;&lt;/object&gt;&lt;object type=&quot;3&quot; unique_id=&quot;1649152&quot;&gt;&lt;property id=&quot;20148&quot; value=&quot;5&quot;/&gt;&lt;property id=&quot;20300&quot; value=&quot;Slide 18 - &amp;quot;Trust&amp;quot;&quot;/&gt;&lt;property id=&quot;20307&quot; value=&quot;502&quot;/&gt;&lt;/object&gt;&lt;object type=&quot;3&quot; unique_id=&quot;1649153&quot;&gt;&lt;property id=&quot;20148&quot; value=&quot;5&quot;/&gt;&lt;property id=&quot;20300&quot; value=&quot;Slide 19 - &amp;quot;Freedom&amp;quot;&quot;/&gt;&lt;property id=&quot;20307&quot; value=&quot;503&quot;/&gt;&lt;/object&gt;&lt;object type=&quot;3&quot; unique_id=&quot;1649154&quot;&gt;&lt;property id=&quot;20148&quot; value=&quot;5&quot;/&gt;&lt;property id=&quot;20300&quot; value=&quot;Slide 20 - &amp;quot;Team Spirit&amp;quot;&quot;/&gt;&lt;property id=&quot;20307&quot; value=&quot;504&quot;/&gt;&lt;/object&gt;&lt;object type=&quot;3&quot; unique_id=&quot;1649155&quot;&gt;&lt;property id=&quot;20148&quot; value=&quot;5&quot;/&gt;&lt;property id=&quot;20300&quot; value=&quot;Slide 21 - &amp;quot;Modesty&amp;quot;&quot;/&gt;&lt;property id=&quot;20307&quot; value=&quot;505&quot;/&gt;&lt;/object&gt;&lt;object type=&quot;3&quot; unique_id=&quot;1649156&quot;&gt;&lt;property id=&quot;20148&quot; value=&quot;5&quot;/&gt;&lt;property id=&quot;20300&quot; value=&quot;Slide 22 - &amp;quot;Fun&amp;quot;&quot;/&gt;&lt;property id=&quot;20307&quot; value=&quot;506&quot;/&gt;&lt;/object&gt;&lt;object type=&quot;3&quot; unique_id=&quot;1649157&quot;&gt;&lt;property id=&quot;20148&quot; value=&quot;5&quot;/&gt;&lt;property id=&quot;20300&quot; value=&quot;Slide 23 - &amp;quot;Message from Executive Leadership&amp;quot;&quot;/&gt;&lt;property id=&quot;20307&quot; value=&quot;512&quot;/&gt;&lt;/object&gt;&lt;object type=&quot;3&quot; unique_id=&quot;1649158&quot;&gt;&lt;property id=&quot;20148&quot; value=&quot;5&quot;/&gt;&lt;property id=&quot;20300&quot; value=&quot;Slide 24 - &amp;quot;Activity: Stack the cards under our Values. Which ones are… &amp;quot;&quot;/&gt;&lt;property id=&quot;20307&quot; value=&quot;497&quot;/&gt;&lt;/object&gt;&lt;object type=&quot;3&quot; unique_id=&quot;1649159&quot;&gt;&lt;property id=&quot;20148&quot; value=&quot;5&quot;/&gt;&lt;property id=&quot;20300&quot; value=&quot;Slide 25 - &amp;quot;Honesty: Value Cards Decoded&amp;quot;&quot;/&gt;&lt;property id=&quot;20307&quot; value=&quot;513&quot;/&gt;&lt;/object&gt;&lt;object type=&quot;3&quot; unique_id=&quot;1649160&quot;&gt;&lt;property id=&quot;20148&quot; value=&quot;5&quot;/&gt;&lt;property id=&quot;20300&quot; value=&quot;Slide 26&quot;/&gt;&lt;property id=&quot;20307&quot; value=&quot;514&quot;/&gt;&lt;/object&gt;&lt;object type=&quot;3&quot; unique_id=&quot;1649161&quot;&gt;&lt;property id=&quot;20148&quot; value=&quot;5&quot;/&gt;&lt;property id=&quot;20300&quot; value=&quot;Slide 27&quot;/&gt;&lt;property id=&quot;20307&quot; value=&quot;515&quot;/&gt;&lt;/object&gt;&lt;object type=&quot;3&quot; unique_id=&quot;1649162&quot;&gt;&lt;property id=&quot;20148&quot; value=&quot;5&quot;/&gt;&lt;property id=&quot;20300&quot; value=&quot;Slide 28&quot;/&gt;&lt;property id=&quot;20307&quot; value=&quot;510&quot;/&gt;&lt;/object&gt;&lt;object type=&quot;3&quot; unique_id=&quot;1649163&quot;&gt;&lt;property id=&quot;20148&quot; value=&quot;5&quot;/&gt;&lt;property id=&quot;20300&quot; value=&quot;Slide 29&quot;/&gt;&lt;property id=&quot;20307&quot; value=&quot;474&quot;/&gt;&lt;/object&gt;&lt;object type=&quot;3&quot; unique_id=&quot;1649164&quot;&gt;&lt;property id=&quot;20148&quot; value=&quot;5&quot;/&gt;&lt;property id=&quot;20300&quot; value=&quot;Slide 30&quot;/&gt;&lt;property id=&quot;20307&quot; value=&quot;475&quot;/&gt;&lt;/object&gt;&lt;object type=&quot;3&quot; unique_id=&quot;1649165&quot;&gt;&lt;property id=&quot;20148&quot; value=&quot;5&quot;/&gt;&lt;property id=&quot;20300&quot; value=&quot;Slide 31&quot;/&gt;&lt;property id=&quot;20307&quot; value=&quot;509&quot;/&gt;&lt;/object&gt;&lt;object type=&quot;3&quot; unique_id=&quot;1649166&quot;&gt;&lt;property id=&quot;20148&quot; value=&quot;5&quot;/&gt;&lt;property id=&quot;20300&quot; value=&quot;Slide 32 - &amp;quot;Capgemini Ethics and Values Capgemini named as 2016 World's Most Ethical Company® by the Ethisphere Institute for &quot;/&gt;&lt;property id=&quot;20307&quot; value=&quot;521&quot;/&gt;&lt;/object&gt;&lt;object type=&quot;3&quot; unique_id=&quot;1649169&quot;&gt;&lt;property id=&quot;20148&quot; value=&quot;5&quot;/&gt;&lt;property id=&quot;20300&quot; value=&quot;Slide 35 - &amp;quot;Is this ok? Raise your hand to answer&amp;quot;&quot;/&gt;&lt;property id=&quot;20307&quot; value=&quot;532&quot;/&gt;&lt;/object&gt;&lt;object type=&quot;3&quot; unique_id=&quot;1649170&quot;&gt;&lt;property id=&quot;20148&quot; value=&quot;5&quot;/&gt;&lt;property id=&quot;20300&quot; value=&quot;Slide 36 - &amp;quot;Do I have to disclose? Raise your hand to answer&amp;quot;&quot;/&gt;&lt;property id=&quot;20307&quot; value=&quot;534&quot;/&gt;&lt;/object&gt;&lt;object type=&quot;3&quot; unique_id=&quot;1649171&quot;&gt;&lt;property id=&quot;20148&quot; value=&quot;5&quot;/&gt;&lt;property id=&quot;20300&quot; value=&quot;Slide 37 - &amp;quot;Scenario 1: What would you tell Evania?&amp;quot;&quot;/&gt;&lt;property id=&quot;20307&quot; value=&quot;525&quot;/&gt;&lt;/object&gt;&lt;object type=&quot;3&quot; unique_id=&quot;1649172&quot;&gt;&lt;property id=&quot;20148&quot; value=&quot;5&quot;/&gt;&lt;property id=&quot;20300&quot; value=&quot;Slide 38 - &amp;quot;Scenario 2: What will you do?&amp;quot;&quot;/&gt;&lt;property id=&quot;20307&quot; value=&quot;530&quot;/&gt;&lt;/object&gt;&lt;object type=&quot;3&quot; unique_id=&quot;1649173&quot;&gt;&lt;property id=&quot;20148&quot; value=&quot;5&quot;/&gt;&lt;property id=&quot;20300&quot; value=&quot;Slide 39 - &amp;quot;Scenario 3: Are you up for a challenge? &amp;quot;&quot;/&gt;&lt;property id=&quot;20307&quot; value=&quot;531&quot;/&gt;&lt;/object&gt;&lt;object type=&quot;3&quot; unique_id=&quot;1649174&quot;&gt;&lt;property id=&quot;20148&quot; value=&quot;5&quot;/&gt;&lt;property id=&quot;20300&quot; value=&quot;Slide 40&quot;/&gt;&lt;property id=&quot;20307&quot; value=&quot;522&quot;/&gt;&lt;/object&gt;&lt;object type=&quot;3&quot; unique_id=&quot;1649175&quot;&gt;&lt;property id=&quot;20148&quot; value=&quot;5&quot;/&gt;&lt;property id=&quot;20300&quot; value=&quot;Slide 41&quot;/&gt;&lt;property id=&quot;20307&quot; value=&quot;523&quot;/&gt;&lt;/object&gt;&lt;object type=&quot;3&quot; unique_id=&quot;1649176&quot;&gt;&lt;property id=&quot;20148&quot; value=&quot;5&quot;/&gt;&lt;property id=&quot;20300&quot; value=&quot;Slide 42&quot;/&gt;&lt;property id=&quot;20307&quot; value=&quot;524&quot;/&gt;&lt;/object&gt;&lt;object type=&quot;3&quot; unique_id=&quot;1649177&quot;&gt;&lt;property id=&quot;20148&quot; value=&quot;5&quot;/&gt;&lt;property id=&quot;20300&quot; value=&quot;Slide 43&quot;/&gt;&lt;property id=&quot;20307&quot; value=&quot;499&quot;/&gt;&lt;/object&gt;&lt;object type=&quot;3&quot; unique_id=&quot;1649178&quot;&gt;&lt;property id=&quot;20148&quot; value=&quot;5&quot;/&gt;&lt;property id=&quot;20300&quot; value=&quot;Slide 44 - &amp;quot;Action Log&amp;quot;&quot;/&gt;&lt;property id=&quot;20307&quot; value=&quot;520&quot;/&gt;&lt;/object&gt;&lt;object type=&quot;3&quot; unique_id=&quot;1649179&quot;&gt;&lt;property id=&quot;20148&quot; value=&quot;5&quot;/&gt;&lt;property id=&quot;20300&quot; value=&quot;Slide 45 - &amp;quot;I have a confession to make…&amp;quot;&quot;/&gt;&lt;property id=&quot;20307&quot; value=&quot;535&quot;/&gt;&lt;/object&gt;&lt;object type=&quot;3&quot; unique_id=&quot;1651957&quot;&gt;&lt;property id=&quot;20148&quot; value=&quot;5&quot;/&gt;&lt;property id=&quot;20300&quot; value=&quot;Slide 34 - &amp;quot;Is this acceptable? Raise your hand to answer&amp;quot;&quot;/&gt;&lt;property id=&quot;20307&quot; value=&quot;545&quot;/&gt;&lt;/object&gt;&lt;object type=&quot;3&quot; unique_id=&quot;1653417&quot;&gt;&lt;property id=&quot;20148&quot; value=&quot;5&quot;/&gt;&lt;property id=&quot;20300&quot; value=&quot;Slide 33&quot;/&gt;&lt;property id=&quot;20307&quot; value=&quot;546&quot;/&gt;&lt;/object&gt;&lt;/object&gt;&lt;object type=&quot;8&quot; unique_id=&quot;1583402&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LI83S.QyU2cWSfucWO3YA"/>
</p:tagLst>
</file>

<file path=ppt/tags/tag17.xml><?xml version="1.0" encoding="utf-8"?>
<p:tagLst xmlns:a="http://schemas.openxmlformats.org/drawingml/2006/main" xmlns:r="http://schemas.openxmlformats.org/officeDocument/2006/relationships" xmlns:p="http://schemas.openxmlformats.org/presentationml/2006/main">
  <p:tag name="FILLTRANSPARENCY" val="0"/>
  <p:tag name="HIDDEN" val="False"/>
  <p:tag name="THINKCELLSHAPEDONOTDELETE" val="pLh1eWWmItkqnTG8J7HTax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fyYcmsnQBEyje3JPfR2nu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N2v.8fYUOkiD1EVMZbuvV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GX5XuYjTS0G69XNmLOkX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cRnBB8dwakSfLam92VSsu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2_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51AD774D-AD95-463E-ADD3-C41EF9C35FAA}" vid="{FE32739A-AA78-4F95-9C96-B9B4B4C05AEA}"/>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4BDDB2EA5290499F7DDBA07277D340" ma:contentTypeVersion="4" ma:contentTypeDescription="Create a new document." ma:contentTypeScope="" ma:versionID="9425b52a1f40adeb40ef56b7cd5c1c3f">
  <xsd:schema xmlns:xsd="http://www.w3.org/2001/XMLSchema" xmlns:xs="http://www.w3.org/2001/XMLSchema" xmlns:p="http://schemas.microsoft.com/office/2006/metadata/properties" xmlns:ns2="46c31255-38af-4958-bc41-fc2b8d4a3f05" xmlns:ns3="61692f4b-d8c7-454e-87cd-5647a39843bf" targetNamespace="http://schemas.microsoft.com/office/2006/metadata/properties" ma:root="true" ma:fieldsID="7bcfb5a29b12ef88a0eef74d35c1572f" ns2:_="" ns3:_="">
    <xsd:import namespace="46c31255-38af-4958-bc41-fc2b8d4a3f05"/>
    <xsd:import namespace="61692f4b-d8c7-454e-87cd-5647a39843b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c31255-38af-4958-bc41-fc2b8d4a3f0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1692f4b-d8c7-454e-87cd-5647a39843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0E06B89-EC61-41D5-8675-1C3D91B55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c31255-38af-4958-bc41-fc2b8d4a3f05"/>
    <ds:schemaRef ds:uri="61692f4b-d8c7-454e-87cd-5647a39843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29A5DB-61E2-43DE-9FD7-A5BA4A12FDC2}">
  <ds:schemaRefs>
    <ds:schemaRef ds:uri="http://schemas.microsoft.com/sharepoint/v3/contenttype/forms"/>
  </ds:schemaRefs>
</ds:datastoreItem>
</file>

<file path=customXml/itemProps3.xml><?xml version="1.0" encoding="utf-8"?>
<ds:datastoreItem xmlns:ds="http://schemas.openxmlformats.org/officeDocument/2006/customXml" ds:itemID="{B9CA696C-675B-4CBA-87BC-AC67FC177CF2}">
  <ds:schemaRefs>
    <ds:schemaRef ds:uri="61692f4b-d8c7-454e-87cd-5647a39843bf"/>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46c31255-38af-4958-bc41-fc2b8d4a3f05"/>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ppt_Template_Capgemini</Template>
  <TotalTime>33</TotalTime>
  <Words>1799</Words>
  <Application>Microsoft Office PowerPoint</Application>
  <PresentationFormat>Widescreen</PresentationFormat>
  <Paragraphs>208</Paragraphs>
  <Slides>22</Slides>
  <Notes>20</Notes>
  <HiddenSlides>0</HiddenSlides>
  <MMClips>0</MMClips>
  <ScaleCrop>false</ScaleCrop>
  <HeadingPairs>
    <vt:vector size="8" baseType="variant">
      <vt:variant>
        <vt:lpstr>Fonts Used</vt:lpstr>
      </vt:variant>
      <vt:variant>
        <vt:i4>4</vt:i4>
      </vt:variant>
      <vt:variant>
        <vt:lpstr>Theme</vt:lpstr>
      </vt:variant>
      <vt:variant>
        <vt:i4>4</vt:i4>
      </vt:variant>
      <vt:variant>
        <vt:lpstr>Embedded OLE Servers</vt:lpstr>
      </vt:variant>
      <vt:variant>
        <vt:i4>1</vt:i4>
      </vt:variant>
      <vt:variant>
        <vt:lpstr>Slide Titles</vt:lpstr>
      </vt:variant>
      <vt:variant>
        <vt:i4>22</vt:i4>
      </vt:variant>
    </vt:vector>
  </HeadingPairs>
  <TitlesOfParts>
    <vt:vector size="31" baseType="lpstr">
      <vt:lpstr>Arial</vt:lpstr>
      <vt:lpstr>Calibri</vt:lpstr>
      <vt:lpstr>Verdana</vt:lpstr>
      <vt:lpstr>Wingdings</vt:lpstr>
      <vt:lpstr>Capgemini_Template</vt:lpstr>
      <vt:lpstr>2_Capgemini Master</vt:lpstr>
      <vt:lpstr>Content and Image Layouts</vt:lpstr>
      <vt:lpstr>Content Layouts</vt:lpstr>
      <vt:lpstr>think-cell Slide</vt:lpstr>
      <vt:lpstr>Capgemini Values </vt:lpstr>
      <vt:lpstr>PowerPoint Presentation</vt:lpstr>
      <vt:lpstr>PowerPoint Presentation</vt:lpstr>
      <vt:lpstr>Organizational and Personal Values &amp; Culture </vt:lpstr>
      <vt:lpstr>PowerPoint Presentation</vt:lpstr>
      <vt:lpstr>Honesty</vt:lpstr>
      <vt:lpstr>Boldness</vt:lpstr>
      <vt:lpstr>Trust</vt:lpstr>
      <vt:lpstr>Freedom</vt:lpstr>
      <vt:lpstr>Fun</vt:lpstr>
      <vt:lpstr>Team Spirit</vt:lpstr>
      <vt:lpstr>Modesty</vt:lpstr>
      <vt:lpstr>Capgemini Ethics and Values Capgemini named as 2019World's Most Ethical Company® by the Ethisphere Institute for the 7th consecutive year</vt:lpstr>
      <vt:lpstr>PowerPoint Presentation</vt:lpstr>
      <vt:lpstr>Is this acceptable? Raise your hand to answer</vt:lpstr>
      <vt:lpstr>Is this ok? Raise your hand to answer</vt:lpstr>
      <vt:lpstr>Do I have to disclose? Raise your hand to answer</vt:lpstr>
      <vt:lpstr>Scenario 1: What would you tell Evania?</vt:lpstr>
      <vt:lpstr> Scenario 2: What will you do?</vt:lpstr>
      <vt:lpstr>Scenario 3: What will you do?</vt:lpstr>
      <vt:lpstr>PowerPoint Presentation</vt:lpstr>
      <vt:lpstr>PowerPoint Presentation</vt:lpstr>
    </vt:vector>
  </TitlesOfParts>
  <Company>Capgemini India Private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shsubbar</dc:creator>
  <cp:lastModifiedBy>Grish, Bill</cp:lastModifiedBy>
  <cp:revision>5</cp:revision>
  <cp:lastPrinted>2017-04-24T17:11:28Z</cp:lastPrinted>
  <dcterms:created xsi:type="dcterms:W3CDTF">2012-09-28T07:09:57Z</dcterms:created>
  <dcterms:modified xsi:type="dcterms:W3CDTF">2019-05-31T15:43:45Z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0x0101007E4BDDB2EA5290499F7DDBA07277D340</vt:lpwstr>
  </property>
</Properties>
</file>